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7"/>
  </p:notesMasterIdLst>
  <p:handoutMasterIdLst>
    <p:handoutMasterId r:id="rId48"/>
  </p:handoutMasterIdLst>
  <p:sldIdLst>
    <p:sldId id="256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5" r:id="rId11"/>
    <p:sldId id="270" r:id="rId12"/>
    <p:sldId id="272" r:id="rId13"/>
    <p:sldId id="273" r:id="rId14"/>
    <p:sldId id="276" r:id="rId15"/>
    <p:sldId id="277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2" r:id="rId33"/>
    <p:sldId id="303" r:id="rId34"/>
    <p:sldId id="301" r:id="rId35"/>
    <p:sldId id="304" r:id="rId36"/>
    <p:sldId id="305" r:id="rId37"/>
    <p:sldId id="306" r:id="rId38"/>
    <p:sldId id="307" r:id="rId39"/>
    <p:sldId id="278" r:id="rId40"/>
    <p:sldId id="279" r:id="rId41"/>
    <p:sldId id="280" r:id="rId42"/>
    <p:sldId id="281" r:id="rId43"/>
    <p:sldId id="282" r:id="rId44"/>
    <p:sldId id="283" r:id="rId45"/>
    <p:sldId id="28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339" autoAdjust="0"/>
    <p:restoredTop sz="94660"/>
  </p:normalViewPr>
  <p:slideViewPr>
    <p:cSldViewPr>
      <p:cViewPr varScale="1">
        <p:scale>
          <a:sx n="68" d="100"/>
          <a:sy n="68" d="100"/>
        </p:scale>
        <p:origin x="-8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3C418-6E9B-4072-B16D-F7CB9119E652}" type="datetimeFigureOut">
              <a:rPr lang="en-US" smtClean="0"/>
              <a:t>8/4/2017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smtClean="0"/>
              <a:t>Department of Computer Science and Engineering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90731-77DA-4B41-AA09-C80CA45161ED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FC5ED-5ECA-4F04-8D27-9D87706227F3}" type="datetimeFigureOut">
              <a:rPr lang="en-US" smtClean="0"/>
              <a:pPr/>
              <a:t>8/4/2017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smtClean="0"/>
              <a:t>Department of Computer Science and Engineering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D18AB-BA37-402C-B23D-0CCA99D9C29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4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158" y="4344025"/>
            <a:ext cx="5031685" cy="4114488"/>
          </a:xfrm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158" y="4344025"/>
            <a:ext cx="5031685" cy="4114488"/>
          </a:xfrm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158" y="4344025"/>
            <a:ext cx="5031685" cy="4114488"/>
          </a:xfrm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4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4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4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4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4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4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4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Department of Computer Science and Engineering</a:t>
            </a:r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9D96BC-4DF2-4561-9CCD-708E5A253B02}" type="datetime1">
              <a:rPr lang="en-US" smtClean="0"/>
              <a:t>8/4/2017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706999-56F4-4916-A895-75B84D763E76}" type="datetime1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17E477-C2E7-4DD7-811A-011D5D916B2B}" type="datetime1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616"/>
            <a:ext cx="8229600" cy="462654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DAD6-8004-4FFC-8F4B-7A36E05303B1}" type="datetime1">
              <a:rPr lang="en-US" altLang="zh-TW" smtClean="0"/>
              <a:t>8/4/2017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altLang="zh-TW" smtClean="0"/>
              <a:t>Pg.No.1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202CD9-82EC-40B4-B334-4621FAEC9EFD}" type="datetime1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6A6D845-CC87-42B8-9B58-06BE5690E228}" type="datetime1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C7639F-1A3C-4A38-B958-63EBEEACE8A9}" type="datetime1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1DDA03F-7AD9-44DE-8A56-51EBE9C9E4AB}" type="datetime1">
              <a:rPr lang="en-US" smtClean="0"/>
              <a:t>8/4/2017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F2607D-F49A-477D-96F9-14FB2EDA797D}" type="datetime1">
              <a:rPr lang="en-US" smtClean="0"/>
              <a:t>8/4/2017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E7A963-CAEA-4599-9A69-517A6C64AAB4}" type="datetime1">
              <a:rPr lang="en-US" smtClean="0"/>
              <a:t>8/4/2017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FEE5D8-5981-4E12-B789-972DD659AB0B}" type="datetime1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22F25E-E6C2-4166-BB18-B24D31E4D9E1}" type="datetime1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406F7E3-EFB7-4EBA-BBED-440C35684618}" type="datetime1">
              <a:rPr lang="en-US" smtClean="0"/>
              <a:t>8/4/2017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Pg.No.1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MACHINE LEARNING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8400" y="4495800"/>
            <a:ext cx="2667000" cy="1676400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KOWCIKA A</a:t>
            </a:r>
          </a:p>
          <a:p>
            <a:r>
              <a:rPr lang="en-IN" dirty="0" smtClean="0"/>
              <a:t>Asst Prof</a:t>
            </a:r>
          </a:p>
          <a:p>
            <a:r>
              <a:rPr lang="en-IN" dirty="0" smtClean="0"/>
              <a:t>Dept of CSE</a:t>
            </a:r>
          </a:p>
          <a:p>
            <a:r>
              <a:rPr lang="en-IN" dirty="0" smtClean="0"/>
              <a:t>RVCE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609600"/>
            <a:ext cx="83058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Traditional Programming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Machine Learning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352800" y="16002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2438400" y="2057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2438400" y="2743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6019800" y="2286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1355725" y="1692275"/>
            <a:ext cx="1041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685800" y="2362200"/>
            <a:ext cx="1739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781800" y="1981200"/>
            <a:ext cx="14017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/>
              <a:t>Output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429000" y="4419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Computer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2514600" y="48768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2514600" y="55626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6096000" y="5105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1431925" y="4511675"/>
            <a:ext cx="1041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/>
              <a:t>Data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1066800" y="5257800"/>
            <a:ext cx="14017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/>
              <a:t>Output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6858000" y="4800600"/>
            <a:ext cx="17399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/>
              <a:t>Program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SimSun" pitchFamily="2" charset="-122"/>
              </a:rPr>
              <a:t>Machine Learning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4910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ja-JP">
                <a:ea typeface="ＭＳ Ｐゴシック" pitchFamily="34" charset="-128"/>
              </a:rPr>
              <a:t>Machine Learning (Mitchell 1997)</a:t>
            </a:r>
          </a:p>
          <a:p>
            <a:pPr lvl="1">
              <a:lnSpc>
                <a:spcPct val="90000"/>
              </a:lnSpc>
            </a:pPr>
            <a:r>
              <a:rPr lang="en-US" altLang="ja-JP">
                <a:ea typeface="ＭＳ Ｐゴシック" pitchFamily="34" charset="-128"/>
              </a:rPr>
              <a:t>Learn from past experiences</a:t>
            </a:r>
          </a:p>
          <a:p>
            <a:pPr lvl="1">
              <a:lnSpc>
                <a:spcPct val="90000"/>
              </a:lnSpc>
            </a:pPr>
            <a:r>
              <a:rPr lang="en-US" altLang="ja-JP">
                <a:ea typeface="ＭＳ Ｐゴシック" pitchFamily="34" charset="-128"/>
              </a:rPr>
              <a:t>Improve the performances of intelligent programs</a:t>
            </a:r>
          </a:p>
          <a:p>
            <a:pPr>
              <a:lnSpc>
                <a:spcPct val="90000"/>
              </a:lnSpc>
            </a:pPr>
            <a:r>
              <a:rPr lang="en-US" altLang="ja-JP">
                <a:ea typeface="ＭＳ Ｐゴシック" pitchFamily="34" charset="-128"/>
              </a:rPr>
              <a:t>Definitions (Mitchell 1997)</a:t>
            </a:r>
          </a:p>
          <a:p>
            <a:pPr lvl="1">
              <a:lnSpc>
                <a:spcPct val="90000"/>
              </a:lnSpc>
            </a:pPr>
            <a:r>
              <a:rPr lang="en-US" altLang="ja-JP">
                <a:ea typeface="ＭＳ Ｐゴシック" pitchFamily="34" charset="-128"/>
              </a:rPr>
              <a:t>A computer program is said to learn from experience </a:t>
            </a:r>
            <a:r>
              <a:rPr lang="en-US" altLang="ja-JP" i="1">
                <a:latin typeface="Times New Roman" pitchFamily="18" charset="0"/>
                <a:ea typeface="ＭＳ Ｐゴシック" pitchFamily="34" charset="-128"/>
              </a:rPr>
              <a:t>E</a:t>
            </a:r>
            <a:r>
              <a:rPr lang="en-US" altLang="ja-JP">
                <a:ea typeface="ＭＳ Ｐゴシック" pitchFamily="34" charset="-128"/>
              </a:rPr>
              <a:t> with respect to some class of tasks </a:t>
            </a:r>
            <a:r>
              <a:rPr lang="en-US" altLang="ja-JP" i="1">
                <a:latin typeface="Times New Roman" pitchFamily="18" charset="0"/>
                <a:ea typeface="ＭＳ Ｐゴシック" pitchFamily="34" charset="-128"/>
              </a:rPr>
              <a:t>T</a:t>
            </a:r>
            <a:r>
              <a:rPr lang="en-US" altLang="ja-JP">
                <a:ea typeface="ＭＳ Ｐゴシック" pitchFamily="34" charset="-128"/>
              </a:rPr>
              <a:t> and performance measure </a:t>
            </a:r>
            <a:r>
              <a:rPr lang="en-US" altLang="ja-JP" i="1">
                <a:latin typeface="Times New Roman" pitchFamily="18" charset="0"/>
                <a:ea typeface="ＭＳ Ｐゴシック" pitchFamily="34" charset="-128"/>
              </a:rPr>
              <a:t>P</a:t>
            </a:r>
            <a:r>
              <a:rPr lang="en-US" altLang="ja-JP">
                <a:ea typeface="ＭＳ Ｐゴシック" pitchFamily="34" charset="-128"/>
              </a:rPr>
              <a:t>, if its performance at the tasks improves with the experiences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SimSun" pitchFamily="2" charset="-122"/>
              </a:rPr>
              <a:t>Example </a:t>
            </a:r>
            <a:r>
              <a:rPr lang="en-US" altLang="zh-CN" sz="3600" dirty="0" smtClean="0">
                <a:ea typeface="SimSun" pitchFamily="2" charset="-122"/>
              </a:rPr>
              <a:t>1: </a:t>
            </a:r>
            <a:r>
              <a:rPr lang="en-US" altLang="zh-CN" sz="3600" dirty="0">
                <a:ea typeface="SimSun" pitchFamily="2" charset="-122"/>
              </a:rPr>
              <a:t>Disease Diagnosis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3429000" y="50292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zh-CN"/>
              <a:t>Disease classifier</a:t>
            </a:r>
            <a:endParaRPr lang="en-US" altLang="zh-CN" sz="2000"/>
          </a:p>
        </p:txBody>
      </p:sp>
      <p:sp>
        <p:nvSpPr>
          <p:cNvPr id="275460" name="Line 4"/>
          <p:cNvSpPr>
            <a:spLocks noChangeShapeType="1"/>
          </p:cNvSpPr>
          <p:nvPr/>
        </p:nvSpPr>
        <p:spPr bwMode="auto">
          <a:xfrm flipV="1">
            <a:off x="1981200" y="5576888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75461" name="Text Box 5"/>
          <p:cNvSpPr txBox="1">
            <a:spLocks noChangeArrowheads="1"/>
          </p:cNvSpPr>
          <p:nvPr/>
        </p:nvSpPr>
        <p:spPr bwMode="auto">
          <a:xfrm>
            <a:off x="304800" y="5257800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New patient’s data</a:t>
            </a:r>
          </a:p>
        </p:txBody>
      </p:sp>
      <p:sp>
        <p:nvSpPr>
          <p:cNvPr id="275462" name="Text Box 6"/>
          <p:cNvSpPr txBox="1">
            <a:spLocks noChangeArrowheads="1"/>
          </p:cNvSpPr>
          <p:nvPr/>
        </p:nvSpPr>
        <p:spPr bwMode="auto">
          <a:xfrm>
            <a:off x="6934200" y="5257800"/>
            <a:ext cx="167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Presence or absence</a:t>
            </a:r>
          </a:p>
        </p:txBody>
      </p:sp>
      <p:sp>
        <p:nvSpPr>
          <p:cNvPr id="275463" name="Text Box 7"/>
          <p:cNvSpPr txBox="1">
            <a:spLocks noChangeArrowheads="1"/>
          </p:cNvSpPr>
          <p:nvPr/>
        </p:nvSpPr>
        <p:spPr bwMode="auto">
          <a:xfrm>
            <a:off x="2667000" y="1828800"/>
            <a:ext cx="3429000" cy="164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/>
              <a:t>Database of medical records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Patient 1’s data        Absence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Patient 2’s data        Presence</a:t>
            </a:r>
            <a:endParaRPr lang="en-US" altLang="zh-CN" sz="2000"/>
          </a:p>
          <a:p>
            <a:pPr>
              <a:spcBef>
                <a:spcPct val="50000"/>
              </a:spcBef>
            </a:pPr>
            <a:r>
              <a:rPr lang="en-US" altLang="zh-CN" sz="2000"/>
              <a:t>…                           …</a:t>
            </a:r>
          </a:p>
        </p:txBody>
      </p:sp>
      <p:sp>
        <p:nvSpPr>
          <p:cNvPr id="275464" name="Line 8"/>
          <p:cNvSpPr>
            <a:spLocks noChangeShapeType="1"/>
          </p:cNvSpPr>
          <p:nvPr/>
        </p:nvSpPr>
        <p:spPr bwMode="auto">
          <a:xfrm>
            <a:off x="4343400" y="3657600"/>
            <a:ext cx="0" cy="129540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75465" name="Text Box 9"/>
          <p:cNvSpPr txBox="1">
            <a:spLocks noChangeArrowheads="1"/>
          </p:cNvSpPr>
          <p:nvPr/>
        </p:nvSpPr>
        <p:spPr bwMode="auto">
          <a:xfrm>
            <a:off x="4114800" y="4038600"/>
            <a:ext cx="1752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Training</a:t>
            </a:r>
          </a:p>
        </p:txBody>
      </p:sp>
      <p:sp>
        <p:nvSpPr>
          <p:cNvPr id="275466" name="Line 10"/>
          <p:cNvSpPr>
            <a:spLocks noChangeShapeType="1"/>
          </p:cNvSpPr>
          <p:nvPr/>
        </p:nvSpPr>
        <p:spPr bwMode="auto">
          <a:xfrm>
            <a:off x="5334000" y="5562600"/>
            <a:ext cx="1447800" cy="14288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5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59" grpId="0" animBg="1" autoUpdateAnimBg="0"/>
      <p:bldP spid="275460" grpId="0" animBg="1"/>
      <p:bldP spid="275461" grpId="0" autoUpdateAnimBg="0"/>
      <p:bldP spid="275462" grpId="0" autoUpdateAnimBg="0"/>
      <p:bldP spid="275463" grpId="0" autoUpdateAnimBg="0"/>
      <p:bldP spid="275464" grpId="0" animBg="1"/>
      <p:bldP spid="275465" grpId="0" autoUpdateAnimBg="0"/>
      <p:bldP spid="2754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SimSun" pitchFamily="2" charset="-122"/>
              </a:rPr>
              <a:t>Example </a:t>
            </a:r>
            <a:r>
              <a:rPr lang="en-US" altLang="zh-CN" sz="3600" dirty="0" smtClean="0">
                <a:ea typeface="SimSun" pitchFamily="2" charset="-122"/>
              </a:rPr>
              <a:t>2: </a:t>
            </a:r>
            <a:r>
              <a:rPr lang="en-US" altLang="zh-CN" sz="3600" dirty="0">
                <a:ea typeface="SimSun" pitchFamily="2" charset="-122"/>
              </a:rPr>
              <a:t>Chess Playing</a:t>
            </a:r>
          </a:p>
        </p:txBody>
      </p:sp>
      <p:sp>
        <p:nvSpPr>
          <p:cNvPr id="277507" name="Text Box 3"/>
          <p:cNvSpPr txBox="1">
            <a:spLocks noChangeArrowheads="1"/>
          </p:cNvSpPr>
          <p:nvPr/>
        </p:nvSpPr>
        <p:spPr bwMode="auto">
          <a:xfrm>
            <a:off x="3429000" y="50292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en-US" altLang="zh-CN"/>
              <a:t>Strategy of Searching and Evaluating</a:t>
            </a:r>
            <a:endParaRPr lang="en-US" altLang="zh-CN" sz="2000"/>
          </a:p>
        </p:txBody>
      </p:sp>
      <p:sp>
        <p:nvSpPr>
          <p:cNvPr id="277508" name="Line 4"/>
          <p:cNvSpPr>
            <a:spLocks noChangeShapeType="1"/>
          </p:cNvSpPr>
          <p:nvPr/>
        </p:nvSpPr>
        <p:spPr bwMode="auto">
          <a:xfrm flipV="1">
            <a:off x="1981200" y="5576888"/>
            <a:ext cx="13716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77509" name="Text Box 5"/>
          <p:cNvSpPr txBox="1">
            <a:spLocks noChangeArrowheads="1"/>
          </p:cNvSpPr>
          <p:nvPr/>
        </p:nvSpPr>
        <p:spPr bwMode="auto">
          <a:xfrm>
            <a:off x="304800" y="5029200"/>
            <a:ext cx="17526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New matrix representing the current board</a:t>
            </a:r>
          </a:p>
        </p:txBody>
      </p:sp>
      <p:sp>
        <p:nvSpPr>
          <p:cNvPr id="277510" name="Text Box 6"/>
          <p:cNvSpPr txBox="1">
            <a:spLocks noChangeArrowheads="1"/>
          </p:cNvSpPr>
          <p:nvPr/>
        </p:nvSpPr>
        <p:spPr bwMode="auto">
          <a:xfrm>
            <a:off x="6629400" y="5410200"/>
            <a:ext cx="1676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Best move</a:t>
            </a:r>
          </a:p>
        </p:txBody>
      </p:sp>
      <p:sp>
        <p:nvSpPr>
          <p:cNvPr id="277511" name="Text Box 7"/>
          <p:cNvSpPr txBox="1">
            <a:spLocks noChangeArrowheads="1"/>
          </p:cNvSpPr>
          <p:nvPr/>
        </p:nvSpPr>
        <p:spPr bwMode="auto">
          <a:xfrm>
            <a:off x="2895600" y="1828800"/>
            <a:ext cx="3048000" cy="164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/>
              <a:t>Games played: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Game 1’s move list    Win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Game 2’s move list    Lose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…                           …</a:t>
            </a:r>
          </a:p>
        </p:txBody>
      </p:sp>
      <p:sp>
        <p:nvSpPr>
          <p:cNvPr id="277512" name="Line 8"/>
          <p:cNvSpPr>
            <a:spLocks noChangeShapeType="1"/>
          </p:cNvSpPr>
          <p:nvPr/>
        </p:nvSpPr>
        <p:spPr bwMode="auto">
          <a:xfrm>
            <a:off x="4343400" y="3657600"/>
            <a:ext cx="0" cy="129540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77513" name="Text Box 9"/>
          <p:cNvSpPr txBox="1">
            <a:spLocks noChangeArrowheads="1"/>
          </p:cNvSpPr>
          <p:nvPr/>
        </p:nvSpPr>
        <p:spPr bwMode="auto">
          <a:xfrm>
            <a:off x="4114800" y="4038600"/>
            <a:ext cx="1752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Training</a:t>
            </a:r>
          </a:p>
        </p:txBody>
      </p:sp>
      <p:sp>
        <p:nvSpPr>
          <p:cNvPr id="277514" name="Line 10"/>
          <p:cNvSpPr>
            <a:spLocks noChangeShapeType="1"/>
          </p:cNvSpPr>
          <p:nvPr/>
        </p:nvSpPr>
        <p:spPr bwMode="auto">
          <a:xfrm>
            <a:off x="5334000" y="5562600"/>
            <a:ext cx="1447800" cy="14288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7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7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7" grpId="0" animBg="1" autoUpdateAnimBg="0"/>
      <p:bldP spid="277508" grpId="0" animBg="1"/>
      <p:bldP spid="277509" grpId="0" autoUpdateAnimBg="0"/>
      <p:bldP spid="277510" grpId="0" autoUpdateAnimBg="0"/>
      <p:bldP spid="277511" grpId="0" autoUpdateAnimBg="0"/>
      <p:bldP spid="277512" grpId="0" animBg="1"/>
      <p:bldP spid="277513" grpId="0" autoUpdateAnimBg="0"/>
      <p:bldP spid="2775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Types of Learning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572000"/>
          </a:xfrm>
        </p:spPr>
        <p:txBody>
          <a:bodyPr/>
          <a:lstStyle/>
          <a:p>
            <a:r>
              <a:rPr lang="en-US" b="1"/>
              <a:t>Supervised (inductive) learning</a:t>
            </a:r>
          </a:p>
          <a:p>
            <a:pPr lvl="1"/>
            <a:r>
              <a:rPr lang="en-US"/>
              <a:t>Training data includes desired outputs</a:t>
            </a:r>
          </a:p>
          <a:p>
            <a:r>
              <a:rPr lang="en-US" b="1"/>
              <a:t>Unsupervised learning</a:t>
            </a:r>
          </a:p>
          <a:p>
            <a:pPr lvl="1"/>
            <a:r>
              <a:rPr lang="en-US"/>
              <a:t>Training data does not include desired outputs</a:t>
            </a:r>
          </a:p>
          <a:p>
            <a:r>
              <a:rPr lang="en-US" b="1"/>
              <a:t>Semi-supervised learning</a:t>
            </a:r>
          </a:p>
          <a:p>
            <a:pPr lvl="1"/>
            <a:r>
              <a:rPr lang="en-US"/>
              <a:t>Training data includes a few desired outputs</a:t>
            </a:r>
          </a:p>
          <a:p>
            <a:r>
              <a:rPr lang="en-US" b="1"/>
              <a:t>Reinforcement learning</a:t>
            </a:r>
          </a:p>
          <a:p>
            <a:pPr lvl="1"/>
            <a:r>
              <a:rPr lang="en-US"/>
              <a:t>Rewards from sequence of actions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9156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rame 1"/>
          <p:cNvSpPr/>
          <p:nvPr/>
        </p:nvSpPr>
        <p:spPr>
          <a:xfrm>
            <a:off x="5257800" y="2667000"/>
            <a:ext cx="3048000" cy="1295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LINEAR REGRESSION</a:t>
            </a:r>
            <a:endParaRPr lang="en-IN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57212" y="1524000"/>
            <a:ext cx="8029575" cy="4348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435100" y="2011160"/>
            <a:ext cx="7499350" cy="3673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3001"/>
            <a:ext cx="3505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143000"/>
            <a:ext cx="356711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886200"/>
            <a:ext cx="724376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55638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219200"/>
            <a:ext cx="35528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219201"/>
            <a:ext cx="312896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505200"/>
            <a:ext cx="3276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3581400"/>
            <a:ext cx="351948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SimSun" pitchFamily="2" charset="-122"/>
              </a:rPr>
              <a:t>Intelligence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491038"/>
          </a:xfrm>
        </p:spPr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Intelligence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Ability to solve problems</a:t>
            </a:r>
          </a:p>
          <a:p>
            <a:r>
              <a:rPr lang="en-US" altLang="ja-JP" dirty="0">
                <a:ea typeface="ＭＳ Ｐゴシック" pitchFamily="34" charset="-128"/>
              </a:rPr>
              <a:t>Examples of Intelligent Behaviors or Tasks</a:t>
            </a:r>
          </a:p>
          <a:p>
            <a:pPr lvl="1"/>
            <a:r>
              <a:rPr lang="en-US" altLang="ja-JP" dirty="0" smtClean="0">
                <a:ea typeface="ＭＳ Ｐゴシック" pitchFamily="34" charset="-128"/>
              </a:rPr>
              <a:t>Heart </a:t>
            </a:r>
            <a:r>
              <a:rPr lang="en-US" altLang="ja-JP" dirty="0">
                <a:ea typeface="ＭＳ Ｐゴシック" pitchFamily="34" charset="-128"/>
              </a:rPr>
              <a:t>disease diagnosis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Chess playing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NAÏVE BAYES ALGORITHM</a:t>
            </a:r>
            <a:endParaRPr lang="en-IN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33425" y="1524001"/>
            <a:ext cx="76771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886200"/>
            <a:ext cx="76581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435100" y="2127936"/>
            <a:ext cx="7499350" cy="344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133600"/>
            <a:ext cx="5943600" cy="285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IN" dirty="0" smtClean="0"/>
              <a:t>DECISION TREE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95400"/>
            <a:ext cx="34861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219200"/>
            <a:ext cx="34099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3810000"/>
            <a:ext cx="3505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4038600"/>
            <a:ext cx="30861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209800"/>
            <a:ext cx="30099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362200"/>
            <a:ext cx="3505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914400"/>
            <a:ext cx="70485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733800"/>
            <a:ext cx="4014787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3733800"/>
            <a:ext cx="3733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LOGISTIC REGRESSION</a:t>
            </a:r>
            <a:endParaRPr lang="en-IN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151062" y="2157412"/>
            <a:ext cx="606742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524000"/>
            <a:ext cx="30480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676400"/>
            <a:ext cx="2905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4038600"/>
            <a:ext cx="29337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114800"/>
            <a:ext cx="2933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NEURAL NETWORK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19213" y="2124869"/>
            <a:ext cx="3709988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2133600"/>
            <a:ext cx="305276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600200"/>
            <a:ext cx="77724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SimSun" pitchFamily="2" charset="-122"/>
              </a:rPr>
              <a:t>Example </a:t>
            </a:r>
            <a:r>
              <a:rPr lang="en-US" altLang="zh-CN" sz="3600" dirty="0" smtClean="0">
                <a:ea typeface="SimSun" pitchFamily="2" charset="-122"/>
              </a:rPr>
              <a:t>1: </a:t>
            </a:r>
            <a:r>
              <a:rPr lang="en-US" altLang="zh-CN" sz="3600" dirty="0">
                <a:ea typeface="SimSun" pitchFamily="2" charset="-122"/>
              </a:rPr>
              <a:t>Disease Diagnosis (1)</a:t>
            </a:r>
          </a:p>
        </p:txBody>
      </p:sp>
      <p:sp>
        <p:nvSpPr>
          <p:cNvPr id="178179" name="Text Box 1027"/>
          <p:cNvSpPr txBox="1">
            <a:spLocks noChangeArrowheads="1"/>
          </p:cNvSpPr>
          <p:nvPr/>
        </p:nvSpPr>
        <p:spPr bwMode="auto">
          <a:xfrm>
            <a:off x="304800" y="2286000"/>
            <a:ext cx="4343400" cy="3265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Patient 1’s data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Age: 67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Sex: male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Chest pain type: asymptomatic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Resting blood pressure: 160mm Hg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Serum cholestoral: 286mg/dl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Fasting blood sugar: &lt; 120mg/dl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…</a:t>
            </a:r>
          </a:p>
        </p:txBody>
      </p:sp>
      <p:sp>
        <p:nvSpPr>
          <p:cNvPr id="178180" name="Line 1028"/>
          <p:cNvSpPr>
            <a:spLocks noChangeShapeType="1"/>
          </p:cNvSpPr>
          <p:nvPr/>
        </p:nvSpPr>
        <p:spPr bwMode="auto">
          <a:xfrm>
            <a:off x="4683125" y="3962400"/>
            <a:ext cx="20574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78181" name="Text Box 1029"/>
          <p:cNvSpPr txBox="1">
            <a:spLocks noChangeArrowheads="1"/>
          </p:cNvSpPr>
          <p:nvPr/>
        </p:nvSpPr>
        <p:spPr bwMode="auto">
          <a:xfrm>
            <a:off x="4876800" y="3124200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Doctor Diagnosis</a:t>
            </a:r>
          </a:p>
        </p:txBody>
      </p:sp>
      <p:sp>
        <p:nvSpPr>
          <p:cNvPr id="178182" name="Text Box 1030"/>
          <p:cNvSpPr txBox="1">
            <a:spLocks noChangeArrowheads="1"/>
          </p:cNvSpPr>
          <p:nvPr/>
        </p:nvSpPr>
        <p:spPr bwMode="auto">
          <a:xfrm>
            <a:off x="6781800" y="37480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Presence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8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8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 animBg="1" autoUpdateAnimBg="0"/>
      <p:bldP spid="178180" grpId="0" animBg="1"/>
      <p:bldP spid="178181" grpId="0" autoUpdateAnimBg="0"/>
      <p:bldP spid="17818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04800"/>
            <a:ext cx="6629400" cy="244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276600"/>
            <a:ext cx="62674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0087" y="2377281"/>
            <a:ext cx="36433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514600"/>
            <a:ext cx="33909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TRICK</a:t>
            </a:r>
            <a:endParaRPr lang="en-IN" dirty="0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435100" y="2082239"/>
            <a:ext cx="7499350" cy="353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524000"/>
            <a:ext cx="35052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905000"/>
            <a:ext cx="31813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76400"/>
            <a:ext cx="3319463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638300"/>
            <a:ext cx="3795713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 MEANS CLUSTERING</a:t>
            </a:r>
            <a:endParaRPr lang="en-IN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1"/>
            <a:ext cx="3276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676400"/>
            <a:ext cx="31242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4191000"/>
            <a:ext cx="3352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4038600"/>
            <a:ext cx="391477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828800"/>
            <a:ext cx="41529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752600"/>
            <a:ext cx="324802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HIERARICHICAL  CLUSTERING</a:t>
            </a:r>
            <a:endParaRPr lang="en-IN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36480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524000"/>
            <a:ext cx="33528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505200"/>
            <a:ext cx="338137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33800" y="3505201"/>
            <a:ext cx="2895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38800" y="4648200"/>
            <a:ext cx="33147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9175" y="1905000"/>
            <a:ext cx="71056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矩形 409"/>
          <p:cNvSpPr/>
          <p:nvPr/>
        </p:nvSpPr>
        <p:spPr>
          <a:xfrm>
            <a:off x="2627784" y="4365104"/>
            <a:ext cx="3744416" cy="2016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8" name="矩形 327"/>
          <p:cNvSpPr/>
          <p:nvPr/>
        </p:nvSpPr>
        <p:spPr>
          <a:xfrm>
            <a:off x="467544" y="1700808"/>
            <a:ext cx="3744416" cy="2016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Algorithms</a:t>
            </a:r>
            <a:endParaRPr lang="zh-TW" altLang="en-US" dirty="0"/>
          </a:p>
        </p:txBody>
      </p:sp>
      <p:sp>
        <p:nvSpPr>
          <p:cNvPr id="329" name="矩形 328"/>
          <p:cNvSpPr/>
          <p:nvPr/>
        </p:nvSpPr>
        <p:spPr>
          <a:xfrm>
            <a:off x="4932040" y="1700808"/>
            <a:ext cx="3744416" cy="2016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0" name="文字方塊 329"/>
          <p:cNvSpPr txBox="1"/>
          <p:nvPr/>
        </p:nvSpPr>
        <p:spPr>
          <a:xfrm>
            <a:off x="1340024" y="3720230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Supervised learning</a:t>
            </a:r>
            <a:endParaRPr lang="zh-TW" altLang="en-US" dirty="0"/>
          </a:p>
        </p:txBody>
      </p:sp>
      <p:sp>
        <p:nvSpPr>
          <p:cNvPr id="331" name="文字方塊 330"/>
          <p:cNvSpPr txBox="1"/>
          <p:nvPr/>
        </p:nvSpPr>
        <p:spPr>
          <a:xfrm>
            <a:off x="5633753" y="3717032"/>
            <a:ext cx="230425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Unsupervised learning</a:t>
            </a:r>
            <a:endParaRPr lang="zh-TW" altLang="en-US" dirty="0"/>
          </a:p>
        </p:txBody>
      </p:sp>
      <p:sp>
        <p:nvSpPr>
          <p:cNvPr id="332" name="文字方塊 331"/>
          <p:cNvSpPr txBox="1"/>
          <p:nvPr/>
        </p:nvSpPr>
        <p:spPr>
          <a:xfrm>
            <a:off x="3203848" y="6381328"/>
            <a:ext cx="2592288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Semi-supervised learning</a:t>
            </a:r>
            <a:endParaRPr lang="zh-TW" altLang="en-US" dirty="0"/>
          </a:p>
        </p:txBody>
      </p:sp>
      <p:sp>
        <p:nvSpPr>
          <p:cNvPr id="333" name="流程圖: 接點 332"/>
          <p:cNvSpPr/>
          <p:nvPr/>
        </p:nvSpPr>
        <p:spPr>
          <a:xfrm>
            <a:off x="971600" y="19888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4" name="流程圖: 接點 333"/>
          <p:cNvSpPr/>
          <p:nvPr/>
        </p:nvSpPr>
        <p:spPr>
          <a:xfrm>
            <a:off x="755576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5" name="流程圖: 接點 334"/>
          <p:cNvSpPr/>
          <p:nvPr/>
        </p:nvSpPr>
        <p:spPr>
          <a:xfrm>
            <a:off x="1043608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6" name="流程圖: 接點 335"/>
          <p:cNvSpPr/>
          <p:nvPr/>
        </p:nvSpPr>
        <p:spPr>
          <a:xfrm>
            <a:off x="1115616" y="184482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7" name="流程圖: 接點 336"/>
          <p:cNvSpPr/>
          <p:nvPr/>
        </p:nvSpPr>
        <p:spPr>
          <a:xfrm>
            <a:off x="1403648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8" name="流程圖: 接點 337"/>
          <p:cNvSpPr/>
          <p:nvPr/>
        </p:nvSpPr>
        <p:spPr>
          <a:xfrm>
            <a:off x="1331640" y="206084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9" name="乘號 338"/>
          <p:cNvSpPr/>
          <p:nvPr/>
        </p:nvSpPr>
        <p:spPr>
          <a:xfrm>
            <a:off x="2267744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0" name="乘號 339"/>
          <p:cNvSpPr/>
          <p:nvPr/>
        </p:nvSpPr>
        <p:spPr>
          <a:xfrm>
            <a:off x="2420144" y="23572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1" name="乘號 340"/>
          <p:cNvSpPr/>
          <p:nvPr/>
        </p:nvSpPr>
        <p:spPr>
          <a:xfrm>
            <a:off x="2572544" y="25096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2" name="乘號 341"/>
          <p:cNvSpPr/>
          <p:nvPr/>
        </p:nvSpPr>
        <p:spPr>
          <a:xfrm>
            <a:off x="2724944" y="26620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3" name="乘號 342"/>
          <p:cNvSpPr/>
          <p:nvPr/>
        </p:nvSpPr>
        <p:spPr>
          <a:xfrm>
            <a:off x="2915816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4" name="乘號 343"/>
          <p:cNvSpPr/>
          <p:nvPr/>
        </p:nvSpPr>
        <p:spPr>
          <a:xfrm>
            <a:off x="3059832" y="263691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5" name="乘號 344"/>
          <p:cNvSpPr/>
          <p:nvPr/>
        </p:nvSpPr>
        <p:spPr>
          <a:xfrm>
            <a:off x="3275856" y="28529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6" name="乘號 345"/>
          <p:cNvSpPr/>
          <p:nvPr/>
        </p:nvSpPr>
        <p:spPr>
          <a:xfrm>
            <a:off x="3334544" y="25649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7" name="五角星形 346"/>
          <p:cNvSpPr/>
          <p:nvPr/>
        </p:nvSpPr>
        <p:spPr>
          <a:xfrm>
            <a:off x="2123728" y="299695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8" name="五角星形 347"/>
          <p:cNvSpPr/>
          <p:nvPr/>
        </p:nvSpPr>
        <p:spPr>
          <a:xfrm>
            <a:off x="2123728" y="321297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9" name="五角星形 348"/>
          <p:cNvSpPr/>
          <p:nvPr/>
        </p:nvSpPr>
        <p:spPr>
          <a:xfrm>
            <a:off x="2411760" y="306896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0" name="五角星形 349"/>
          <p:cNvSpPr/>
          <p:nvPr/>
        </p:nvSpPr>
        <p:spPr>
          <a:xfrm>
            <a:off x="233975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1" name="五角星形 350"/>
          <p:cNvSpPr/>
          <p:nvPr/>
        </p:nvSpPr>
        <p:spPr>
          <a:xfrm>
            <a:off x="2517304" y="331852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2" name="五角星形 351"/>
          <p:cNvSpPr/>
          <p:nvPr/>
        </p:nvSpPr>
        <p:spPr>
          <a:xfrm>
            <a:off x="269979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3" name="五角星形 352"/>
          <p:cNvSpPr/>
          <p:nvPr/>
        </p:nvSpPr>
        <p:spPr>
          <a:xfrm>
            <a:off x="2699792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4" name="五角星形 353"/>
          <p:cNvSpPr/>
          <p:nvPr/>
        </p:nvSpPr>
        <p:spPr>
          <a:xfrm>
            <a:off x="2915816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5" name="五角星形 354"/>
          <p:cNvSpPr/>
          <p:nvPr/>
        </p:nvSpPr>
        <p:spPr>
          <a:xfrm>
            <a:off x="1835696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五角星形 355"/>
          <p:cNvSpPr/>
          <p:nvPr/>
        </p:nvSpPr>
        <p:spPr>
          <a:xfrm>
            <a:off x="2051720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7" name="五角星形 356"/>
          <p:cNvSpPr/>
          <p:nvPr/>
        </p:nvSpPr>
        <p:spPr>
          <a:xfrm>
            <a:off x="1763688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8" name="流程圖: 接點 357"/>
          <p:cNvSpPr/>
          <p:nvPr/>
        </p:nvSpPr>
        <p:spPr>
          <a:xfrm>
            <a:off x="1196008" y="23572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9" name="流程圖: 接點 358"/>
          <p:cNvSpPr/>
          <p:nvPr/>
        </p:nvSpPr>
        <p:spPr>
          <a:xfrm>
            <a:off x="1187624" y="263691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0" name="流程圖: 接點 359"/>
          <p:cNvSpPr/>
          <p:nvPr/>
        </p:nvSpPr>
        <p:spPr>
          <a:xfrm>
            <a:off x="1500808" y="26620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1" name="流程圖: 接點 360"/>
          <p:cNvSpPr/>
          <p:nvPr/>
        </p:nvSpPr>
        <p:spPr>
          <a:xfrm>
            <a:off x="1331640" y="28529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2" name="流程圖: 接點 361"/>
          <p:cNvSpPr/>
          <p:nvPr/>
        </p:nvSpPr>
        <p:spPr>
          <a:xfrm>
            <a:off x="1619672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3" name="流程圖: 接點 362"/>
          <p:cNvSpPr/>
          <p:nvPr/>
        </p:nvSpPr>
        <p:spPr>
          <a:xfrm>
            <a:off x="1484040" y="21412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4" name="流程圖: 接點 363"/>
          <p:cNvSpPr/>
          <p:nvPr/>
        </p:nvSpPr>
        <p:spPr>
          <a:xfrm>
            <a:off x="971600" y="249289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5" name="乘號 364"/>
          <p:cNvSpPr/>
          <p:nvPr/>
        </p:nvSpPr>
        <p:spPr>
          <a:xfrm>
            <a:off x="3486944" y="27173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6" name="乘號 365"/>
          <p:cNvSpPr/>
          <p:nvPr/>
        </p:nvSpPr>
        <p:spPr>
          <a:xfrm>
            <a:off x="3639344" y="28697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乘號 366"/>
          <p:cNvSpPr/>
          <p:nvPr/>
        </p:nvSpPr>
        <p:spPr>
          <a:xfrm>
            <a:off x="3347864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8" name="乘號 367"/>
          <p:cNvSpPr/>
          <p:nvPr/>
        </p:nvSpPr>
        <p:spPr>
          <a:xfrm>
            <a:off x="3791744" y="3022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乘號 368"/>
          <p:cNvSpPr/>
          <p:nvPr/>
        </p:nvSpPr>
        <p:spPr>
          <a:xfrm>
            <a:off x="3131840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0" name="直線接點 369"/>
          <p:cNvCxnSpPr/>
          <p:nvPr/>
        </p:nvCxnSpPr>
        <p:spPr>
          <a:xfrm rot="16200000" flipH="1">
            <a:off x="1511660" y="2024844"/>
            <a:ext cx="936104" cy="4320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線接點 370"/>
          <p:cNvCxnSpPr/>
          <p:nvPr/>
        </p:nvCxnSpPr>
        <p:spPr>
          <a:xfrm rot="10800000" flipV="1">
            <a:off x="1043608" y="2708920"/>
            <a:ext cx="1152128" cy="8640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接點 371"/>
          <p:cNvCxnSpPr/>
          <p:nvPr/>
        </p:nvCxnSpPr>
        <p:spPr>
          <a:xfrm>
            <a:off x="2195736" y="2708920"/>
            <a:ext cx="1656184" cy="72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流程圖: 接點 372"/>
          <p:cNvSpPr/>
          <p:nvPr/>
        </p:nvSpPr>
        <p:spPr>
          <a:xfrm>
            <a:off x="5410944" y="20356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4" name="流程圖: 接點 373"/>
          <p:cNvSpPr/>
          <p:nvPr/>
        </p:nvSpPr>
        <p:spPr>
          <a:xfrm>
            <a:off x="5194920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5" name="流程圖: 接點 374"/>
          <p:cNvSpPr/>
          <p:nvPr/>
        </p:nvSpPr>
        <p:spPr>
          <a:xfrm>
            <a:off x="5482952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6" name="流程圖: 接點 375"/>
          <p:cNvSpPr/>
          <p:nvPr/>
        </p:nvSpPr>
        <p:spPr>
          <a:xfrm>
            <a:off x="5554960" y="189168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7" name="流程圖: 接點 376"/>
          <p:cNvSpPr/>
          <p:nvPr/>
        </p:nvSpPr>
        <p:spPr>
          <a:xfrm>
            <a:off x="5842992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8" name="流程圖: 接點 377"/>
          <p:cNvSpPr/>
          <p:nvPr/>
        </p:nvSpPr>
        <p:spPr>
          <a:xfrm>
            <a:off x="5770984" y="21077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9" name="流程圖: 接點 378"/>
          <p:cNvSpPr/>
          <p:nvPr/>
        </p:nvSpPr>
        <p:spPr>
          <a:xfrm>
            <a:off x="5635352" y="24041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0" name="流程圖: 接點 379"/>
          <p:cNvSpPr/>
          <p:nvPr/>
        </p:nvSpPr>
        <p:spPr>
          <a:xfrm>
            <a:off x="5626968" y="26837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1" name="流程圖: 接點 380"/>
          <p:cNvSpPr/>
          <p:nvPr/>
        </p:nvSpPr>
        <p:spPr>
          <a:xfrm>
            <a:off x="5940152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2" name="流程圖: 接點 381"/>
          <p:cNvSpPr/>
          <p:nvPr/>
        </p:nvSpPr>
        <p:spPr>
          <a:xfrm>
            <a:off x="5770984" y="28997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3" name="流程圖: 接點 382"/>
          <p:cNvSpPr/>
          <p:nvPr/>
        </p:nvSpPr>
        <p:spPr>
          <a:xfrm>
            <a:off x="6059016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4" name="流程圖: 接點 383"/>
          <p:cNvSpPr/>
          <p:nvPr/>
        </p:nvSpPr>
        <p:spPr>
          <a:xfrm>
            <a:off x="5923384" y="21880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5" name="流程圖: 接點 384"/>
          <p:cNvSpPr/>
          <p:nvPr/>
        </p:nvSpPr>
        <p:spPr>
          <a:xfrm>
            <a:off x="5410944" y="253975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6" name="流程圖: 接點 385"/>
          <p:cNvSpPr/>
          <p:nvPr/>
        </p:nvSpPr>
        <p:spPr>
          <a:xfrm>
            <a:off x="687625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7" name="流程圖: 接點 386"/>
          <p:cNvSpPr/>
          <p:nvPr/>
        </p:nvSpPr>
        <p:spPr>
          <a:xfrm>
            <a:off x="7164288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8" name="流程圖: 接點 387"/>
          <p:cNvSpPr/>
          <p:nvPr/>
        </p:nvSpPr>
        <p:spPr>
          <a:xfrm>
            <a:off x="7020272" y="25649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9" name="流程圖: 接點 388"/>
          <p:cNvSpPr/>
          <p:nvPr/>
        </p:nvSpPr>
        <p:spPr>
          <a:xfrm>
            <a:off x="7380312" y="24928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0" name="流程圖: 接點 389"/>
          <p:cNvSpPr/>
          <p:nvPr/>
        </p:nvSpPr>
        <p:spPr>
          <a:xfrm>
            <a:off x="6732240" y="227687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1" name="流程圖: 接點 390"/>
          <p:cNvSpPr/>
          <p:nvPr/>
        </p:nvSpPr>
        <p:spPr>
          <a:xfrm>
            <a:off x="759633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2" name="流程圖: 接點 391"/>
          <p:cNvSpPr/>
          <p:nvPr/>
        </p:nvSpPr>
        <p:spPr>
          <a:xfrm>
            <a:off x="7740352" y="263691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3" name="流程圖: 接點 392"/>
          <p:cNvSpPr/>
          <p:nvPr/>
        </p:nvSpPr>
        <p:spPr>
          <a:xfrm>
            <a:off x="7668344" y="28613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4" name="流程圖: 接點 393"/>
          <p:cNvSpPr/>
          <p:nvPr/>
        </p:nvSpPr>
        <p:spPr>
          <a:xfrm>
            <a:off x="7812360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5" name="流程圖: 接點 394"/>
          <p:cNvSpPr/>
          <p:nvPr/>
        </p:nvSpPr>
        <p:spPr>
          <a:xfrm>
            <a:off x="7884368" y="278092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6" name="流程圖: 接點 395"/>
          <p:cNvSpPr/>
          <p:nvPr/>
        </p:nvSpPr>
        <p:spPr>
          <a:xfrm>
            <a:off x="7452320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7" name="流程圖: 接點 396"/>
          <p:cNvSpPr/>
          <p:nvPr/>
        </p:nvSpPr>
        <p:spPr>
          <a:xfrm>
            <a:off x="8172400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8" name="流程圖: 接點 397"/>
          <p:cNvSpPr/>
          <p:nvPr/>
        </p:nvSpPr>
        <p:spPr>
          <a:xfrm>
            <a:off x="8028384" y="29249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9" name="流程圖: 接點 398"/>
          <p:cNvSpPr/>
          <p:nvPr/>
        </p:nvSpPr>
        <p:spPr>
          <a:xfrm>
            <a:off x="6156176" y="342900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0" name="流程圖: 接點 399"/>
          <p:cNvSpPr/>
          <p:nvPr/>
        </p:nvSpPr>
        <p:spPr>
          <a:xfrm>
            <a:off x="6228184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1" name="流程圖: 接點 400"/>
          <p:cNvSpPr/>
          <p:nvPr/>
        </p:nvSpPr>
        <p:spPr>
          <a:xfrm>
            <a:off x="6444208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2" name="流程圖: 接點 401"/>
          <p:cNvSpPr/>
          <p:nvPr/>
        </p:nvSpPr>
        <p:spPr>
          <a:xfrm>
            <a:off x="6660232" y="31409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3" name="流程圖: 接點 402"/>
          <p:cNvSpPr/>
          <p:nvPr/>
        </p:nvSpPr>
        <p:spPr>
          <a:xfrm>
            <a:off x="6372200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4" name="流程圖: 接點 403"/>
          <p:cNvSpPr/>
          <p:nvPr/>
        </p:nvSpPr>
        <p:spPr>
          <a:xfrm>
            <a:off x="6444208" y="328498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5" name="流程圖: 接點 404"/>
          <p:cNvSpPr/>
          <p:nvPr/>
        </p:nvSpPr>
        <p:spPr>
          <a:xfrm>
            <a:off x="6588224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6" name="流程圖: 接點 405"/>
          <p:cNvSpPr/>
          <p:nvPr/>
        </p:nvSpPr>
        <p:spPr>
          <a:xfrm>
            <a:off x="6876256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7" name="流程圖: 接點 406"/>
          <p:cNvSpPr/>
          <p:nvPr/>
        </p:nvSpPr>
        <p:spPr>
          <a:xfrm>
            <a:off x="709228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8" name="流程圖: 接點 407"/>
          <p:cNvSpPr/>
          <p:nvPr/>
        </p:nvSpPr>
        <p:spPr>
          <a:xfrm>
            <a:off x="673224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9" name="流程圖: 接點 408"/>
          <p:cNvSpPr/>
          <p:nvPr/>
        </p:nvSpPr>
        <p:spPr>
          <a:xfrm>
            <a:off x="6876256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1" name="流程圖: 接點 410"/>
          <p:cNvSpPr/>
          <p:nvPr/>
        </p:nvSpPr>
        <p:spPr>
          <a:xfrm>
            <a:off x="3131840" y="46531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2" name="流程圖: 接點 411"/>
          <p:cNvSpPr/>
          <p:nvPr/>
        </p:nvSpPr>
        <p:spPr>
          <a:xfrm>
            <a:off x="2915816" y="48691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3" name="流程圖: 接點 412"/>
          <p:cNvSpPr/>
          <p:nvPr/>
        </p:nvSpPr>
        <p:spPr>
          <a:xfrm>
            <a:off x="3203848" y="48691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4" name="流程圖: 接點 413"/>
          <p:cNvSpPr/>
          <p:nvPr/>
        </p:nvSpPr>
        <p:spPr>
          <a:xfrm>
            <a:off x="3275856" y="450912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5" name="流程圖: 接點 414"/>
          <p:cNvSpPr/>
          <p:nvPr/>
        </p:nvSpPr>
        <p:spPr>
          <a:xfrm>
            <a:off x="3563888" y="508518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6" name="流程圖: 接點 415"/>
          <p:cNvSpPr/>
          <p:nvPr/>
        </p:nvSpPr>
        <p:spPr>
          <a:xfrm>
            <a:off x="3491880" y="472514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7" name="乘號 416"/>
          <p:cNvSpPr/>
          <p:nvPr/>
        </p:nvSpPr>
        <p:spPr>
          <a:xfrm>
            <a:off x="4427984" y="48691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8" name="乘號 417"/>
          <p:cNvSpPr/>
          <p:nvPr/>
        </p:nvSpPr>
        <p:spPr>
          <a:xfrm>
            <a:off x="4580384" y="50215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9" name="乘號 418"/>
          <p:cNvSpPr/>
          <p:nvPr/>
        </p:nvSpPr>
        <p:spPr>
          <a:xfrm>
            <a:off x="4732784" y="51739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0" name="乘號 419"/>
          <p:cNvSpPr/>
          <p:nvPr/>
        </p:nvSpPr>
        <p:spPr>
          <a:xfrm>
            <a:off x="4885184" y="53263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1" name="乘號 420"/>
          <p:cNvSpPr/>
          <p:nvPr/>
        </p:nvSpPr>
        <p:spPr>
          <a:xfrm>
            <a:off x="5076056" y="508518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2" name="乘號 421"/>
          <p:cNvSpPr/>
          <p:nvPr/>
        </p:nvSpPr>
        <p:spPr>
          <a:xfrm>
            <a:off x="5220072" y="530120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3" name="乘號 422"/>
          <p:cNvSpPr/>
          <p:nvPr/>
        </p:nvSpPr>
        <p:spPr>
          <a:xfrm>
            <a:off x="5436096" y="551723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4" name="乘號 423"/>
          <p:cNvSpPr/>
          <p:nvPr/>
        </p:nvSpPr>
        <p:spPr>
          <a:xfrm>
            <a:off x="5494784" y="52292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5" name="五角星形 424"/>
          <p:cNvSpPr/>
          <p:nvPr/>
        </p:nvSpPr>
        <p:spPr>
          <a:xfrm>
            <a:off x="4283968" y="566124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6" name="五角星形 425"/>
          <p:cNvSpPr/>
          <p:nvPr/>
        </p:nvSpPr>
        <p:spPr>
          <a:xfrm>
            <a:off x="4283968" y="587727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7" name="五角星形 426"/>
          <p:cNvSpPr/>
          <p:nvPr/>
        </p:nvSpPr>
        <p:spPr>
          <a:xfrm>
            <a:off x="4572000" y="573325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8" name="五角星形 427"/>
          <p:cNvSpPr/>
          <p:nvPr/>
        </p:nvSpPr>
        <p:spPr>
          <a:xfrm>
            <a:off x="4499992" y="609329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9" name="五角星形 428"/>
          <p:cNvSpPr/>
          <p:nvPr/>
        </p:nvSpPr>
        <p:spPr>
          <a:xfrm>
            <a:off x="4677544" y="598281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0" name="五角星形 429"/>
          <p:cNvSpPr/>
          <p:nvPr/>
        </p:nvSpPr>
        <p:spPr>
          <a:xfrm>
            <a:off x="4860032" y="609329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1" name="五角星形 430"/>
          <p:cNvSpPr/>
          <p:nvPr/>
        </p:nvSpPr>
        <p:spPr>
          <a:xfrm>
            <a:off x="4860032" y="5805264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2" name="五角星形 431"/>
          <p:cNvSpPr/>
          <p:nvPr/>
        </p:nvSpPr>
        <p:spPr>
          <a:xfrm>
            <a:off x="5076056" y="602128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3" name="五角星形 432"/>
          <p:cNvSpPr/>
          <p:nvPr/>
        </p:nvSpPr>
        <p:spPr>
          <a:xfrm>
            <a:off x="3995936" y="5805264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4" name="五角星形 433"/>
          <p:cNvSpPr/>
          <p:nvPr/>
        </p:nvSpPr>
        <p:spPr>
          <a:xfrm>
            <a:off x="4211960" y="609329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5" name="五角星形 434"/>
          <p:cNvSpPr/>
          <p:nvPr/>
        </p:nvSpPr>
        <p:spPr>
          <a:xfrm>
            <a:off x="3923928" y="602128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6" name="流程圖: 接點 435"/>
          <p:cNvSpPr/>
          <p:nvPr/>
        </p:nvSpPr>
        <p:spPr>
          <a:xfrm>
            <a:off x="3356248" y="50215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7" name="流程圖: 接點 436"/>
          <p:cNvSpPr/>
          <p:nvPr/>
        </p:nvSpPr>
        <p:spPr>
          <a:xfrm>
            <a:off x="3347864" y="530120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8" name="流程圖: 接點 437"/>
          <p:cNvSpPr/>
          <p:nvPr/>
        </p:nvSpPr>
        <p:spPr>
          <a:xfrm>
            <a:off x="3661048" y="53263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9" name="流程圖: 接點 438"/>
          <p:cNvSpPr/>
          <p:nvPr/>
        </p:nvSpPr>
        <p:spPr>
          <a:xfrm>
            <a:off x="3491880" y="551723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0" name="流程圖: 接點 439"/>
          <p:cNvSpPr/>
          <p:nvPr/>
        </p:nvSpPr>
        <p:spPr>
          <a:xfrm>
            <a:off x="3779912" y="508518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1" name="流程圖: 接點 440"/>
          <p:cNvSpPr/>
          <p:nvPr/>
        </p:nvSpPr>
        <p:spPr>
          <a:xfrm>
            <a:off x="3644280" y="48055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2" name="流程圖: 接點 441"/>
          <p:cNvSpPr/>
          <p:nvPr/>
        </p:nvSpPr>
        <p:spPr>
          <a:xfrm>
            <a:off x="3131840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3" name="乘號 442"/>
          <p:cNvSpPr/>
          <p:nvPr/>
        </p:nvSpPr>
        <p:spPr>
          <a:xfrm>
            <a:off x="5647184" y="53816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4" name="乘號 443"/>
          <p:cNvSpPr/>
          <p:nvPr/>
        </p:nvSpPr>
        <p:spPr>
          <a:xfrm>
            <a:off x="5799584" y="55340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5" name="乘號 444"/>
          <p:cNvSpPr/>
          <p:nvPr/>
        </p:nvSpPr>
        <p:spPr>
          <a:xfrm>
            <a:off x="5508104" y="501317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6" name="乘號 445"/>
          <p:cNvSpPr/>
          <p:nvPr/>
        </p:nvSpPr>
        <p:spPr>
          <a:xfrm>
            <a:off x="5951984" y="56864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7" name="乘號 446"/>
          <p:cNvSpPr/>
          <p:nvPr/>
        </p:nvSpPr>
        <p:spPr>
          <a:xfrm>
            <a:off x="5292080" y="501317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8" name="流程圖: 決策 447"/>
          <p:cNvSpPr/>
          <p:nvPr/>
        </p:nvSpPr>
        <p:spPr>
          <a:xfrm>
            <a:off x="4067944" y="443711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9" name="流程圖: 決策 448"/>
          <p:cNvSpPr/>
          <p:nvPr/>
        </p:nvSpPr>
        <p:spPr>
          <a:xfrm>
            <a:off x="3851920" y="450912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0" name="流程圖: 決策 449"/>
          <p:cNvSpPr/>
          <p:nvPr/>
        </p:nvSpPr>
        <p:spPr>
          <a:xfrm>
            <a:off x="3347864" y="4725144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1" name="流程圖: 決策 450"/>
          <p:cNvSpPr/>
          <p:nvPr/>
        </p:nvSpPr>
        <p:spPr>
          <a:xfrm>
            <a:off x="3491880" y="443711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2" name="流程圖: 決策 451"/>
          <p:cNvSpPr/>
          <p:nvPr/>
        </p:nvSpPr>
        <p:spPr>
          <a:xfrm>
            <a:off x="3059832" y="4941168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3" name="流程圖: 決策 452"/>
          <p:cNvSpPr/>
          <p:nvPr/>
        </p:nvSpPr>
        <p:spPr>
          <a:xfrm>
            <a:off x="4427984" y="5805264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4" name="流程圖: 決策 453"/>
          <p:cNvSpPr/>
          <p:nvPr/>
        </p:nvSpPr>
        <p:spPr>
          <a:xfrm>
            <a:off x="3779912" y="587727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5" name="流程圖: 決策 454"/>
          <p:cNvSpPr/>
          <p:nvPr/>
        </p:nvSpPr>
        <p:spPr>
          <a:xfrm>
            <a:off x="3563888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6" name="流程圖: 決策 455"/>
          <p:cNvSpPr/>
          <p:nvPr/>
        </p:nvSpPr>
        <p:spPr>
          <a:xfrm>
            <a:off x="3635896" y="450912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7" name="流程圖: 決策 456"/>
          <p:cNvSpPr/>
          <p:nvPr/>
        </p:nvSpPr>
        <p:spPr>
          <a:xfrm>
            <a:off x="3491880" y="522920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8" name="流程圖: 決策 457"/>
          <p:cNvSpPr/>
          <p:nvPr/>
        </p:nvSpPr>
        <p:spPr>
          <a:xfrm>
            <a:off x="3779912" y="465313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9" name="流程圖: 決策 458"/>
          <p:cNvSpPr/>
          <p:nvPr/>
        </p:nvSpPr>
        <p:spPr>
          <a:xfrm>
            <a:off x="3779912" y="486916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0" name="流程圖: 決策 459"/>
          <p:cNvSpPr/>
          <p:nvPr/>
        </p:nvSpPr>
        <p:spPr>
          <a:xfrm>
            <a:off x="4211960" y="443711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1" name="流程圖: 決策 460"/>
          <p:cNvSpPr/>
          <p:nvPr/>
        </p:nvSpPr>
        <p:spPr>
          <a:xfrm>
            <a:off x="3779912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2" name="流程圖: 決策 461"/>
          <p:cNvSpPr/>
          <p:nvPr/>
        </p:nvSpPr>
        <p:spPr>
          <a:xfrm>
            <a:off x="4427984" y="551723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3" name="流程圖: 決策 462"/>
          <p:cNvSpPr/>
          <p:nvPr/>
        </p:nvSpPr>
        <p:spPr>
          <a:xfrm>
            <a:off x="4211960" y="551723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4" name="流程圖: 決策 463"/>
          <p:cNvSpPr/>
          <p:nvPr/>
        </p:nvSpPr>
        <p:spPr>
          <a:xfrm>
            <a:off x="4139952" y="537321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5" name="流程圖: 決策 464"/>
          <p:cNvSpPr/>
          <p:nvPr/>
        </p:nvSpPr>
        <p:spPr>
          <a:xfrm>
            <a:off x="3995936" y="558924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6" name="流程圖: 決策 465"/>
          <p:cNvSpPr/>
          <p:nvPr/>
        </p:nvSpPr>
        <p:spPr>
          <a:xfrm>
            <a:off x="5148064" y="587727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7" name="流程圖: 決策 466"/>
          <p:cNvSpPr/>
          <p:nvPr/>
        </p:nvSpPr>
        <p:spPr>
          <a:xfrm>
            <a:off x="5292080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8" name="流程圖: 決策 467"/>
          <p:cNvSpPr/>
          <p:nvPr/>
        </p:nvSpPr>
        <p:spPr>
          <a:xfrm>
            <a:off x="5364088" y="594928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9" name="流程圖: 決策 468"/>
          <p:cNvSpPr/>
          <p:nvPr/>
        </p:nvSpPr>
        <p:spPr>
          <a:xfrm>
            <a:off x="5508104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0" name="流程圖: 決策 469"/>
          <p:cNvSpPr/>
          <p:nvPr/>
        </p:nvSpPr>
        <p:spPr>
          <a:xfrm>
            <a:off x="4355976" y="537321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1" name="流程圖: 決策 470"/>
          <p:cNvSpPr/>
          <p:nvPr/>
        </p:nvSpPr>
        <p:spPr>
          <a:xfrm>
            <a:off x="3347864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2" name="流程圖: 決策 471"/>
          <p:cNvSpPr/>
          <p:nvPr/>
        </p:nvSpPr>
        <p:spPr>
          <a:xfrm>
            <a:off x="4572000" y="594928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3" name="流程圖: 決策 472"/>
          <p:cNvSpPr/>
          <p:nvPr/>
        </p:nvSpPr>
        <p:spPr>
          <a:xfrm>
            <a:off x="4860032" y="5085184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4" name="流程圖: 決策 473"/>
          <p:cNvSpPr/>
          <p:nvPr/>
        </p:nvSpPr>
        <p:spPr>
          <a:xfrm>
            <a:off x="6012160" y="594928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5" name="流程圖: 決策 474"/>
          <p:cNvSpPr/>
          <p:nvPr/>
        </p:nvSpPr>
        <p:spPr>
          <a:xfrm>
            <a:off x="5724128" y="522920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6" name="流程圖: 決策 475"/>
          <p:cNvSpPr/>
          <p:nvPr/>
        </p:nvSpPr>
        <p:spPr>
          <a:xfrm>
            <a:off x="6084168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7" name="流程圖: 決策 476"/>
          <p:cNvSpPr/>
          <p:nvPr/>
        </p:nvSpPr>
        <p:spPr>
          <a:xfrm>
            <a:off x="3076600" y="5966048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8" name="流程圖: 決策 477"/>
          <p:cNvSpPr/>
          <p:nvPr/>
        </p:nvSpPr>
        <p:spPr>
          <a:xfrm>
            <a:off x="5580112" y="486916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9" name="手繪多邊形 478"/>
          <p:cNvSpPr/>
          <p:nvPr/>
        </p:nvSpPr>
        <p:spPr>
          <a:xfrm>
            <a:off x="2780778" y="4559474"/>
            <a:ext cx="2141951" cy="1327759"/>
          </a:xfrm>
          <a:custGeom>
            <a:avLst/>
            <a:gdLst>
              <a:gd name="connsiteX0" fmla="*/ 2141951 w 2141951"/>
              <a:gd name="connsiteY0" fmla="*/ 0 h 1327759"/>
              <a:gd name="connsiteX1" fmla="*/ 1478071 w 2141951"/>
              <a:gd name="connsiteY1" fmla="*/ 187890 h 1327759"/>
              <a:gd name="connsiteX2" fmla="*/ 1215025 w 2141951"/>
              <a:gd name="connsiteY2" fmla="*/ 864296 h 1327759"/>
              <a:gd name="connsiteX3" fmla="*/ 889348 w 2141951"/>
              <a:gd name="connsiteY3" fmla="*/ 1290181 h 1327759"/>
              <a:gd name="connsiteX4" fmla="*/ 0 w 2141951"/>
              <a:gd name="connsiteY4" fmla="*/ 1089764 h 132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951" h="1327759">
                <a:moveTo>
                  <a:pt x="2141951" y="0"/>
                </a:moveTo>
                <a:cubicBezTo>
                  <a:pt x="1887255" y="21920"/>
                  <a:pt x="1632559" y="43841"/>
                  <a:pt x="1478071" y="187890"/>
                </a:cubicBezTo>
                <a:cubicBezTo>
                  <a:pt x="1323583" y="331939"/>
                  <a:pt x="1313145" y="680581"/>
                  <a:pt x="1215025" y="864296"/>
                </a:cubicBezTo>
                <a:cubicBezTo>
                  <a:pt x="1116905" y="1048011"/>
                  <a:pt x="1091852" y="1252603"/>
                  <a:pt x="889348" y="1290181"/>
                </a:cubicBezTo>
                <a:cubicBezTo>
                  <a:pt x="686844" y="1327759"/>
                  <a:pt x="343422" y="1208761"/>
                  <a:pt x="0" y="1089764"/>
                </a:cubicBezTo>
              </a:path>
            </a:pathLst>
          </a:cu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0" name="手繪多邊形 479"/>
          <p:cNvSpPr/>
          <p:nvPr/>
        </p:nvSpPr>
        <p:spPr>
          <a:xfrm>
            <a:off x="4108537" y="5073041"/>
            <a:ext cx="1828800" cy="1177447"/>
          </a:xfrm>
          <a:custGeom>
            <a:avLst/>
            <a:gdLst>
              <a:gd name="connsiteX0" fmla="*/ 0 w 1828800"/>
              <a:gd name="connsiteY0" fmla="*/ 0 h 1177447"/>
              <a:gd name="connsiteX1" fmla="*/ 450937 w 1828800"/>
              <a:gd name="connsiteY1" fmla="*/ 200417 h 1177447"/>
              <a:gd name="connsiteX2" fmla="*/ 864296 w 1828800"/>
              <a:gd name="connsiteY2" fmla="*/ 601249 h 1177447"/>
              <a:gd name="connsiteX3" fmla="*/ 1528175 w 1828800"/>
              <a:gd name="connsiteY3" fmla="*/ 764088 h 1177447"/>
              <a:gd name="connsiteX4" fmla="*/ 1828800 w 1828800"/>
              <a:gd name="connsiteY4" fmla="*/ 1177447 h 117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177447">
                <a:moveTo>
                  <a:pt x="0" y="0"/>
                </a:moveTo>
                <a:cubicBezTo>
                  <a:pt x="153444" y="50104"/>
                  <a:pt x="306888" y="100209"/>
                  <a:pt x="450937" y="200417"/>
                </a:cubicBezTo>
                <a:cubicBezTo>
                  <a:pt x="594986" y="300625"/>
                  <a:pt x="684756" y="507304"/>
                  <a:pt x="864296" y="601249"/>
                </a:cubicBezTo>
                <a:cubicBezTo>
                  <a:pt x="1043836" y="695194"/>
                  <a:pt x="1367425" y="668055"/>
                  <a:pt x="1528175" y="764088"/>
                </a:cubicBezTo>
                <a:cubicBezTo>
                  <a:pt x="1688925" y="860121"/>
                  <a:pt x="1758862" y="1018784"/>
                  <a:pt x="1828800" y="1177447"/>
                </a:cubicBezTo>
              </a:path>
            </a:pathLst>
          </a:cu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1" name="橢圓 480"/>
          <p:cNvSpPr/>
          <p:nvPr/>
        </p:nvSpPr>
        <p:spPr>
          <a:xfrm>
            <a:off x="5076056" y="1772816"/>
            <a:ext cx="1296144" cy="136815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2" name="手繪多邊形 481"/>
          <p:cNvSpPr/>
          <p:nvPr/>
        </p:nvSpPr>
        <p:spPr>
          <a:xfrm>
            <a:off x="5668028" y="2858022"/>
            <a:ext cx="1918569" cy="862208"/>
          </a:xfrm>
          <a:custGeom>
            <a:avLst/>
            <a:gdLst>
              <a:gd name="connsiteX0" fmla="*/ 144049 w 1918569"/>
              <a:gd name="connsiteY0" fmla="*/ 599162 h 862208"/>
              <a:gd name="connsiteX1" fmla="*/ 807928 w 1918569"/>
              <a:gd name="connsiteY1" fmla="*/ 10438 h 862208"/>
              <a:gd name="connsiteX2" fmla="*/ 1810010 w 1918569"/>
              <a:gd name="connsiteY2" fmla="*/ 536531 h 862208"/>
              <a:gd name="connsiteX3" fmla="*/ 1459282 w 1918569"/>
              <a:gd name="connsiteY3" fmla="*/ 824630 h 862208"/>
              <a:gd name="connsiteX4" fmla="*/ 219205 w 1918569"/>
              <a:gd name="connsiteY4" fmla="*/ 762000 h 862208"/>
              <a:gd name="connsiteX5" fmla="*/ 144049 w 1918569"/>
              <a:gd name="connsiteY5" fmla="*/ 599162 h 86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8569" h="862208">
                <a:moveTo>
                  <a:pt x="144049" y="599162"/>
                </a:moveTo>
                <a:cubicBezTo>
                  <a:pt x="242170" y="473902"/>
                  <a:pt x="530268" y="20876"/>
                  <a:pt x="807928" y="10438"/>
                </a:cubicBezTo>
                <a:cubicBezTo>
                  <a:pt x="1085588" y="0"/>
                  <a:pt x="1701451" y="400832"/>
                  <a:pt x="1810010" y="536531"/>
                </a:cubicBezTo>
                <a:cubicBezTo>
                  <a:pt x="1918569" y="672230"/>
                  <a:pt x="1724416" y="787052"/>
                  <a:pt x="1459282" y="824630"/>
                </a:cubicBezTo>
                <a:cubicBezTo>
                  <a:pt x="1194148" y="862208"/>
                  <a:pt x="438411" y="801666"/>
                  <a:pt x="219205" y="762000"/>
                </a:cubicBezTo>
                <a:cubicBezTo>
                  <a:pt x="0" y="722334"/>
                  <a:pt x="45929" y="724422"/>
                  <a:pt x="144049" y="59916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3" name="手繪多邊形 482"/>
          <p:cNvSpPr/>
          <p:nvPr/>
        </p:nvSpPr>
        <p:spPr>
          <a:xfrm>
            <a:off x="6513534" y="1997901"/>
            <a:ext cx="1939446" cy="1421704"/>
          </a:xfrm>
          <a:custGeom>
            <a:avLst/>
            <a:gdLst>
              <a:gd name="connsiteX0" fmla="*/ 137787 w 1939446"/>
              <a:gd name="connsiteY0" fmla="*/ 56367 h 1421704"/>
              <a:gd name="connsiteX1" fmla="*/ 50104 w 1939446"/>
              <a:gd name="connsiteY1" fmla="*/ 231732 h 1421704"/>
              <a:gd name="connsiteX2" fmla="*/ 438411 w 1939446"/>
              <a:gd name="connsiteY2" fmla="*/ 908137 h 1421704"/>
              <a:gd name="connsiteX3" fmla="*/ 1678488 w 1939446"/>
              <a:gd name="connsiteY3" fmla="*/ 1359074 h 1421704"/>
              <a:gd name="connsiteX4" fmla="*/ 1929008 w 1939446"/>
              <a:gd name="connsiteY4" fmla="*/ 1283918 h 1421704"/>
              <a:gd name="connsiteX5" fmla="*/ 1741118 w 1939446"/>
              <a:gd name="connsiteY5" fmla="*/ 682669 h 1421704"/>
              <a:gd name="connsiteX6" fmla="*/ 1503124 w 1939446"/>
              <a:gd name="connsiteY6" fmla="*/ 306888 h 1421704"/>
              <a:gd name="connsiteX7" fmla="*/ 538619 w 1939446"/>
              <a:gd name="connsiteY7" fmla="*/ 43841 h 1421704"/>
              <a:gd name="connsiteX8" fmla="*/ 137787 w 1939446"/>
              <a:gd name="connsiteY8" fmla="*/ 56367 h 142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446" h="1421704">
                <a:moveTo>
                  <a:pt x="137787" y="56367"/>
                </a:moveTo>
                <a:cubicBezTo>
                  <a:pt x="56368" y="87682"/>
                  <a:pt x="0" y="89771"/>
                  <a:pt x="50104" y="231732"/>
                </a:cubicBezTo>
                <a:cubicBezTo>
                  <a:pt x="100208" y="373693"/>
                  <a:pt x="167014" y="720247"/>
                  <a:pt x="438411" y="908137"/>
                </a:cubicBezTo>
                <a:cubicBezTo>
                  <a:pt x="709808" y="1096027"/>
                  <a:pt x="1430055" y="1296444"/>
                  <a:pt x="1678488" y="1359074"/>
                </a:cubicBezTo>
                <a:cubicBezTo>
                  <a:pt x="1926921" y="1421704"/>
                  <a:pt x="1918570" y="1396652"/>
                  <a:pt x="1929008" y="1283918"/>
                </a:cubicBezTo>
                <a:cubicBezTo>
                  <a:pt x="1939446" y="1171184"/>
                  <a:pt x="1812099" y="845507"/>
                  <a:pt x="1741118" y="682669"/>
                </a:cubicBezTo>
                <a:cubicBezTo>
                  <a:pt x="1670137" y="519831"/>
                  <a:pt x="1703540" y="413359"/>
                  <a:pt x="1503124" y="306888"/>
                </a:cubicBezTo>
                <a:cubicBezTo>
                  <a:pt x="1302708" y="200417"/>
                  <a:pt x="768263" y="87682"/>
                  <a:pt x="538619" y="43841"/>
                </a:cubicBezTo>
                <a:cubicBezTo>
                  <a:pt x="308975" y="0"/>
                  <a:pt x="219206" y="25052"/>
                  <a:pt x="137787" y="56367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Slide Number Placeholder 1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711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SimSun" pitchFamily="2" charset="-122"/>
              </a:rPr>
              <a:t>Example </a:t>
            </a:r>
            <a:r>
              <a:rPr lang="en-US" altLang="zh-CN" sz="3600" dirty="0" smtClean="0">
                <a:ea typeface="SimSun" pitchFamily="2" charset="-122"/>
              </a:rPr>
              <a:t>1: </a:t>
            </a:r>
            <a:r>
              <a:rPr lang="en-US" altLang="zh-CN" sz="3600" dirty="0">
                <a:ea typeface="SimSun" pitchFamily="2" charset="-122"/>
              </a:rPr>
              <a:t>Disease Diagnosis (2)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304800" y="2286000"/>
            <a:ext cx="4343400" cy="3265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Patient 2‘s data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Age: 63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Sex: male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Chest pain type: typical angina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Resting blood pressure: 145mm Hg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Serum cholestoral: 233mg/dl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Fasting blood sugar: &gt; 120mg/dl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…</a:t>
            </a:r>
          </a:p>
        </p:txBody>
      </p:sp>
      <p:sp>
        <p:nvSpPr>
          <p:cNvPr id="180228" name="Line 4"/>
          <p:cNvSpPr>
            <a:spLocks noChangeShapeType="1"/>
          </p:cNvSpPr>
          <p:nvPr/>
        </p:nvSpPr>
        <p:spPr bwMode="auto">
          <a:xfrm>
            <a:off x="4683125" y="3962400"/>
            <a:ext cx="20574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80229" name="Text Box 5"/>
          <p:cNvSpPr txBox="1">
            <a:spLocks noChangeArrowheads="1"/>
          </p:cNvSpPr>
          <p:nvPr/>
        </p:nvSpPr>
        <p:spPr bwMode="auto">
          <a:xfrm>
            <a:off x="4876800" y="3124200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Doctor Diagnosis</a:t>
            </a:r>
          </a:p>
        </p:txBody>
      </p:sp>
      <p:sp>
        <p:nvSpPr>
          <p:cNvPr id="180230" name="Text Box 6"/>
          <p:cNvSpPr txBox="1">
            <a:spLocks noChangeArrowheads="1"/>
          </p:cNvSpPr>
          <p:nvPr/>
        </p:nvSpPr>
        <p:spPr bwMode="auto">
          <a:xfrm>
            <a:off x="6781800" y="37480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Absence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0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nimBg="1" autoUpdateAnimBg="0"/>
      <p:bldP spid="180228" grpId="0" animBg="1"/>
      <p:bldP spid="180229" grpId="0" autoUpdateAnimBg="0"/>
      <p:bldP spid="180230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Supervised learning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structure</a:t>
            </a:r>
            <a:endParaRPr lang="zh-TW" altLang="en-US" dirty="0"/>
          </a:p>
        </p:txBody>
      </p:sp>
      <p:pic>
        <p:nvPicPr>
          <p:cNvPr id="2050" name="Picture 2" descr="C:\Users\Ian\Desktop\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4387" y="2204864"/>
            <a:ext cx="6059941" cy="37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0434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Unsupervised learning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structure</a:t>
            </a:r>
            <a:endParaRPr lang="zh-TW" altLang="en-US" dirty="0"/>
          </a:p>
        </p:txBody>
      </p:sp>
      <p:pic>
        <p:nvPicPr>
          <p:cNvPr id="3074" name="Picture 2" descr="C:\Users\Ian\Desktop\un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5178" y="2204864"/>
            <a:ext cx="6415174" cy="37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4894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 smtClean="0"/>
              <a:t>Supervised learning categories and techniques</a:t>
            </a:r>
          </a:p>
          <a:p>
            <a:pPr lvl="1"/>
            <a:r>
              <a:rPr lang="en-US" altLang="zh-TW" sz="2000" b="1" dirty="0" smtClean="0"/>
              <a:t>Linear </a:t>
            </a:r>
            <a:r>
              <a:rPr lang="en-US" altLang="zh-TW" sz="2000" b="1" dirty="0"/>
              <a:t>classifier</a:t>
            </a:r>
            <a:r>
              <a:rPr lang="en-US" altLang="zh-TW" sz="2000" dirty="0"/>
              <a:t> (numerical </a:t>
            </a:r>
            <a:r>
              <a:rPr lang="en-US" altLang="zh-TW" sz="2000" dirty="0" smtClean="0"/>
              <a:t>functions)</a:t>
            </a:r>
            <a:r>
              <a:rPr lang="en-US" altLang="zh-TW" sz="1600" dirty="0"/>
              <a:t>	</a:t>
            </a:r>
            <a:endParaRPr lang="en-US" altLang="zh-TW" sz="1600" dirty="0" smtClean="0"/>
          </a:p>
          <a:p>
            <a:pPr lvl="1"/>
            <a:r>
              <a:rPr lang="en-US" altLang="zh-TW" sz="2000" b="1" dirty="0"/>
              <a:t>Parametric</a:t>
            </a:r>
            <a:r>
              <a:rPr lang="en-US" altLang="zh-TW" sz="2000" dirty="0"/>
              <a:t> (Probabilistic functions) </a:t>
            </a:r>
            <a:endParaRPr lang="en-US" altLang="zh-TW" sz="2000" dirty="0" smtClean="0"/>
          </a:p>
          <a:p>
            <a:pPr lvl="2"/>
            <a:r>
              <a:rPr lang="en-US" altLang="zh-TW" sz="2000" dirty="0" smtClean="0"/>
              <a:t>Naïve </a:t>
            </a:r>
            <a:r>
              <a:rPr lang="en-US" altLang="zh-TW" sz="2000" dirty="0"/>
              <a:t>Bayes, Gaussian discriminant analysis (GDA), Hidden Markov models (HMM), Probabilistic graphical models 	</a:t>
            </a:r>
          </a:p>
          <a:p>
            <a:pPr lvl="1"/>
            <a:r>
              <a:rPr lang="en-US" altLang="zh-TW" sz="2000" b="1" dirty="0" smtClean="0"/>
              <a:t>Non-parametric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(Instance-based functions</a:t>
            </a:r>
            <a:r>
              <a:rPr lang="en-US" altLang="zh-TW" sz="2000" dirty="0" smtClean="0"/>
              <a:t>)</a:t>
            </a:r>
            <a:r>
              <a:rPr lang="en-US" altLang="zh-TW" sz="2000" i="1" dirty="0"/>
              <a:t> </a:t>
            </a:r>
            <a:endParaRPr lang="en-US" altLang="zh-TW" sz="2000" i="1" dirty="0" smtClean="0"/>
          </a:p>
          <a:p>
            <a:pPr lvl="2"/>
            <a:r>
              <a:rPr lang="en-US" altLang="zh-TW" sz="2000" i="1" dirty="0"/>
              <a:t>K</a:t>
            </a:r>
            <a:r>
              <a:rPr lang="en-US" altLang="zh-TW" sz="2000" dirty="0"/>
              <a:t>-nearest neighbors, Kernel regression, Kernel density estimation, Local regression</a:t>
            </a:r>
          </a:p>
          <a:p>
            <a:pPr lvl="1"/>
            <a:r>
              <a:rPr lang="en-US" altLang="zh-TW" sz="2000" b="1" dirty="0" smtClean="0"/>
              <a:t>Non-metric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(Symbolic functions</a:t>
            </a:r>
            <a:r>
              <a:rPr lang="en-US" altLang="zh-TW" sz="2000" dirty="0" smtClean="0"/>
              <a:t>)</a:t>
            </a:r>
            <a:r>
              <a:rPr lang="en-US" altLang="zh-TW" sz="2000" dirty="0"/>
              <a:t> </a:t>
            </a:r>
            <a:endParaRPr lang="en-US" altLang="zh-TW" sz="2000" dirty="0" smtClean="0"/>
          </a:p>
          <a:p>
            <a:pPr lvl="2"/>
            <a:r>
              <a:rPr lang="en-US" altLang="zh-TW" sz="2000" dirty="0"/>
              <a:t>Classification and regression tree (CART), decision tree </a:t>
            </a:r>
            <a:r>
              <a:rPr lang="en-US" altLang="zh-TW" sz="1600" dirty="0"/>
              <a:t>	</a:t>
            </a:r>
            <a:endParaRPr lang="en-US" altLang="zh-TW" sz="2000" dirty="0"/>
          </a:p>
          <a:p>
            <a:pPr lvl="1"/>
            <a:r>
              <a:rPr lang="en-US" altLang="zh-TW" sz="2000" b="1" dirty="0" smtClean="0"/>
              <a:t>Aggregation</a:t>
            </a:r>
          </a:p>
          <a:p>
            <a:pPr lvl="2"/>
            <a:r>
              <a:rPr lang="en-US" altLang="zh-TW" sz="2000" dirty="0"/>
              <a:t>Bagging (bootstrap + aggregation), </a:t>
            </a:r>
            <a:r>
              <a:rPr lang="en-US" altLang="zh-TW" sz="2000" dirty="0" err="1"/>
              <a:t>Adaboost</a:t>
            </a:r>
            <a:r>
              <a:rPr lang="en-US" altLang="zh-TW" sz="2000" dirty="0"/>
              <a:t>, Random forest </a:t>
            </a:r>
            <a:r>
              <a:rPr lang="en-US" altLang="zh-TW" sz="1600" dirty="0"/>
              <a:t>	</a:t>
            </a:r>
          </a:p>
          <a:p>
            <a:pPr marL="457200" lvl="1" indent="0">
              <a:buNone/>
            </a:pPr>
            <a:endParaRPr lang="en-US" altLang="zh-TW" sz="2000" dirty="0"/>
          </a:p>
          <a:p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techniques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93975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流程圖: 程序 20"/>
          <p:cNvSpPr/>
          <p:nvPr/>
        </p:nvSpPr>
        <p:spPr>
          <a:xfrm>
            <a:off x="1189859" y="2029490"/>
            <a:ext cx="1650183" cy="1584176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Techniques: </a:t>
            </a:r>
          </a:p>
          <a:p>
            <a:pPr lvl="1"/>
            <a:r>
              <a:rPr lang="en-US" altLang="zh-TW" sz="2000" dirty="0"/>
              <a:t>Perceptron</a:t>
            </a:r>
          </a:p>
          <a:p>
            <a:pPr lvl="1"/>
            <a:r>
              <a:rPr lang="en-US" altLang="zh-TW" sz="2000" dirty="0" smtClean="0"/>
              <a:t>Logistic regression </a:t>
            </a:r>
          </a:p>
          <a:p>
            <a:pPr lvl="1"/>
            <a:r>
              <a:rPr lang="en-US" altLang="zh-TW" sz="2000" dirty="0"/>
              <a:t>Support vector machine (SVM) </a:t>
            </a:r>
          </a:p>
          <a:p>
            <a:pPr lvl="1"/>
            <a:r>
              <a:rPr lang="en-US" altLang="zh-TW" sz="2000" dirty="0" smtClean="0"/>
              <a:t>Ada-line</a:t>
            </a:r>
          </a:p>
          <a:p>
            <a:pPr lvl="1"/>
            <a:r>
              <a:rPr lang="en-US" altLang="zh-TW" sz="2000" dirty="0" smtClean="0"/>
              <a:t>Multi-layer perceptron (MLP)</a:t>
            </a:r>
          </a:p>
          <a:p>
            <a:endParaRPr lang="en-US" altLang="zh-TW" sz="2400" dirty="0" smtClean="0"/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techniques</a:t>
            </a:r>
            <a:endParaRPr lang="zh-TW" altLang="en-US" dirty="0"/>
          </a:p>
        </p:txBody>
      </p:sp>
      <p:sp>
        <p:nvSpPr>
          <p:cNvPr id="6" name="乘號 5"/>
          <p:cNvSpPr/>
          <p:nvPr/>
        </p:nvSpPr>
        <p:spPr>
          <a:xfrm>
            <a:off x="1285011" y="2125500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乘號 6"/>
          <p:cNvSpPr/>
          <p:nvPr/>
        </p:nvSpPr>
        <p:spPr>
          <a:xfrm>
            <a:off x="1501035" y="2269516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乘號 7"/>
          <p:cNvSpPr/>
          <p:nvPr/>
        </p:nvSpPr>
        <p:spPr>
          <a:xfrm>
            <a:off x="1573043" y="2053492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乘號 8"/>
          <p:cNvSpPr/>
          <p:nvPr/>
        </p:nvSpPr>
        <p:spPr>
          <a:xfrm>
            <a:off x="1285011" y="2341524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乘號 9"/>
          <p:cNvSpPr/>
          <p:nvPr/>
        </p:nvSpPr>
        <p:spPr>
          <a:xfrm>
            <a:off x="1789067" y="2269516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乘號 10"/>
          <p:cNvSpPr/>
          <p:nvPr/>
        </p:nvSpPr>
        <p:spPr>
          <a:xfrm>
            <a:off x="1717059" y="2485540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乘號 11"/>
          <p:cNvSpPr/>
          <p:nvPr/>
        </p:nvSpPr>
        <p:spPr>
          <a:xfrm>
            <a:off x="1429027" y="2557548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流程圖: 接點 12"/>
          <p:cNvSpPr/>
          <p:nvPr/>
        </p:nvSpPr>
        <p:spPr>
          <a:xfrm>
            <a:off x="2141393" y="283758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流程圖: 接點 13"/>
          <p:cNvSpPr/>
          <p:nvPr/>
        </p:nvSpPr>
        <p:spPr>
          <a:xfrm>
            <a:off x="1925369" y="3053604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流程圖: 接點 14"/>
          <p:cNvSpPr/>
          <p:nvPr/>
        </p:nvSpPr>
        <p:spPr>
          <a:xfrm>
            <a:off x="2429425" y="283758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流程圖: 接點 15"/>
          <p:cNvSpPr/>
          <p:nvPr/>
        </p:nvSpPr>
        <p:spPr>
          <a:xfrm>
            <a:off x="2213401" y="3053604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流程圖: 接點 16"/>
          <p:cNvSpPr/>
          <p:nvPr/>
        </p:nvSpPr>
        <p:spPr>
          <a:xfrm>
            <a:off x="2069385" y="3269628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2501433" y="3053604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2357417" y="3269628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流程圖: 接點 19"/>
          <p:cNvSpPr/>
          <p:nvPr/>
        </p:nvSpPr>
        <p:spPr>
          <a:xfrm>
            <a:off x="2213401" y="3413644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 flipH="1">
            <a:off x="1381450" y="2149502"/>
            <a:ext cx="1176561" cy="118413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19872" y="1961724"/>
            <a:ext cx="2733675" cy="361950"/>
          </a:xfrm>
          <a:prstGeom prst="rect">
            <a:avLst/>
          </a:prstGeom>
          <a:noFill/>
        </p:spPr>
      </p:pic>
      <p:sp>
        <p:nvSpPr>
          <p:cNvPr id="30" name="矩形 29"/>
          <p:cNvSpPr/>
          <p:nvPr/>
        </p:nvSpPr>
        <p:spPr>
          <a:xfrm>
            <a:off x="3419871" y="2397319"/>
            <a:ext cx="4988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, where </a:t>
            </a:r>
            <a:r>
              <a:rPr lang="en-US" altLang="zh-TW" sz="2400" i="1" dirty="0" smtClean="0"/>
              <a:t>w</a:t>
            </a:r>
            <a:r>
              <a:rPr lang="en-US" altLang="zh-TW" sz="2400" dirty="0" smtClean="0"/>
              <a:t> is an </a:t>
            </a:r>
            <a:r>
              <a:rPr lang="en-US" altLang="zh-TW" sz="2400" i="1" dirty="0" smtClean="0"/>
              <a:t>d</a:t>
            </a:r>
            <a:r>
              <a:rPr lang="en-US" altLang="zh-TW" sz="2400" dirty="0" smtClean="0"/>
              <a:t>-dim vector (learned)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475828" y="1466693"/>
            <a:ext cx="2580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TW" sz="2400" dirty="0"/>
              <a:t>Linear classifier</a:t>
            </a:r>
            <a:endParaRPr lang="zh-TW" altLang="en-US" sz="2400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9380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Unsupervised learning categories and techniques</a:t>
            </a:r>
          </a:p>
          <a:p>
            <a:pPr lvl="1"/>
            <a:r>
              <a:rPr lang="en-US" altLang="zh-TW" sz="2000" b="1" dirty="0" smtClean="0"/>
              <a:t>Clustering</a:t>
            </a:r>
          </a:p>
          <a:p>
            <a:pPr lvl="2"/>
            <a:r>
              <a:rPr lang="en-US" altLang="zh-TW" sz="2000" dirty="0"/>
              <a:t>K-means </a:t>
            </a:r>
            <a:r>
              <a:rPr lang="en-US" altLang="zh-TW" sz="2000" dirty="0" smtClean="0"/>
              <a:t>clustering</a:t>
            </a:r>
            <a:endParaRPr lang="en-US" altLang="zh-TW" sz="2000" dirty="0"/>
          </a:p>
          <a:p>
            <a:pPr lvl="2"/>
            <a:r>
              <a:rPr lang="en-US" altLang="zh-TW" sz="2000" dirty="0"/>
              <a:t>Spectral clustering </a:t>
            </a:r>
            <a:r>
              <a:rPr lang="en-US" altLang="zh-TW" sz="1600" dirty="0"/>
              <a:t>	</a:t>
            </a:r>
            <a:endParaRPr lang="en-US" altLang="zh-TW" sz="2000" dirty="0" smtClean="0"/>
          </a:p>
          <a:p>
            <a:pPr lvl="1"/>
            <a:r>
              <a:rPr lang="en-US" altLang="zh-TW" sz="2000" b="1" dirty="0"/>
              <a:t>Density Estimation </a:t>
            </a:r>
            <a:r>
              <a:rPr lang="en-US" altLang="zh-TW" sz="2000" dirty="0"/>
              <a:t>	</a:t>
            </a:r>
            <a:endParaRPr lang="en-US" altLang="zh-TW" sz="2000" dirty="0" smtClean="0"/>
          </a:p>
          <a:p>
            <a:pPr lvl="2"/>
            <a:r>
              <a:rPr lang="en-US" altLang="zh-TW" sz="2000" dirty="0"/>
              <a:t>Gaussian mixture model (GMM) 	</a:t>
            </a:r>
          </a:p>
          <a:p>
            <a:pPr lvl="2"/>
            <a:r>
              <a:rPr lang="en-US" altLang="zh-TW" sz="2000" dirty="0"/>
              <a:t>Graphical models </a:t>
            </a:r>
          </a:p>
          <a:p>
            <a:pPr lvl="1"/>
            <a:r>
              <a:rPr lang="en-US" altLang="zh-TW" sz="2000" b="1" dirty="0"/>
              <a:t>Dimensionality reduction </a:t>
            </a:r>
            <a:r>
              <a:rPr lang="en-US" altLang="zh-TW" sz="2000" dirty="0"/>
              <a:t>	</a:t>
            </a:r>
          </a:p>
          <a:p>
            <a:pPr lvl="2"/>
            <a:r>
              <a:rPr lang="en-US" altLang="zh-TW" sz="2000" dirty="0"/>
              <a:t>Principal component analysis (PCA) 	</a:t>
            </a:r>
          </a:p>
          <a:p>
            <a:pPr lvl="2"/>
            <a:r>
              <a:rPr lang="en-US" altLang="zh-TW" sz="2000" dirty="0"/>
              <a:t>Factor analysis 	</a:t>
            </a:r>
          </a:p>
          <a:p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techniques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7579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Face </a:t>
            </a:r>
            <a:r>
              <a:rPr lang="en-US" altLang="zh-TW" dirty="0"/>
              <a:t>detection</a:t>
            </a:r>
          </a:p>
          <a:p>
            <a:r>
              <a:rPr lang="en-US" altLang="zh-TW" dirty="0"/>
              <a:t>Object detection and recognition</a:t>
            </a:r>
          </a:p>
          <a:p>
            <a:r>
              <a:rPr lang="en-US" altLang="zh-TW" dirty="0"/>
              <a:t>Image segmentation</a:t>
            </a:r>
          </a:p>
          <a:p>
            <a:r>
              <a:rPr lang="en-US" altLang="zh-TW" dirty="0"/>
              <a:t>Multimedia event detection</a:t>
            </a:r>
          </a:p>
          <a:p>
            <a:r>
              <a:rPr lang="en-US" altLang="zh-TW" dirty="0"/>
              <a:t>Economical and commercial usage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Applications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456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SimSun" pitchFamily="2" charset="-122"/>
              </a:rPr>
              <a:t>Example </a:t>
            </a:r>
            <a:r>
              <a:rPr lang="en-US" altLang="zh-CN" sz="3600" dirty="0" smtClean="0">
                <a:ea typeface="SimSun" pitchFamily="2" charset="-122"/>
              </a:rPr>
              <a:t>2: </a:t>
            </a:r>
            <a:r>
              <a:rPr lang="en-US" altLang="zh-CN" sz="3600" dirty="0">
                <a:ea typeface="SimSun" pitchFamily="2" charset="-122"/>
              </a:rPr>
              <a:t>Chess Playing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491038"/>
          </a:xfrm>
        </p:spPr>
        <p:txBody>
          <a:bodyPr/>
          <a:lstStyle/>
          <a:p>
            <a:r>
              <a:rPr lang="en-US" altLang="ja-JP" dirty="0">
                <a:ea typeface="ＭＳ Ｐゴシック" pitchFamily="34" charset="-128"/>
              </a:rPr>
              <a:t>Chess Game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Two players playing one-by-one under the restriction of a certain rule</a:t>
            </a:r>
          </a:p>
          <a:p>
            <a:r>
              <a:rPr lang="en-US" altLang="ja-JP" dirty="0">
                <a:ea typeface="ＭＳ Ｐゴシック" pitchFamily="34" charset="-128"/>
              </a:rPr>
              <a:t>Characteristics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To achieve a goal: win the game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Interactive</a:t>
            </a:r>
          </a:p>
          <a:p>
            <a:endParaRPr lang="en-US" altLang="ja-JP" dirty="0">
              <a:ea typeface="ＭＳ Ｐゴシック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SimSun" pitchFamily="2" charset="-122"/>
              </a:rPr>
              <a:t>Artificial Intelligence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491038"/>
          </a:xfrm>
        </p:spPr>
        <p:txBody>
          <a:bodyPr/>
          <a:lstStyle/>
          <a:p>
            <a:r>
              <a:rPr lang="en-US" altLang="ja-JP">
                <a:ea typeface="ＭＳ Ｐゴシック" pitchFamily="34" charset="-128"/>
              </a:rPr>
              <a:t>Artificial Intelligence</a:t>
            </a:r>
          </a:p>
          <a:p>
            <a:pPr lvl="1"/>
            <a:r>
              <a:rPr lang="en-US" altLang="ja-JP">
                <a:ea typeface="ＭＳ Ｐゴシック" pitchFamily="34" charset="-128"/>
              </a:rPr>
              <a:t>Ability of machines in conducting intelligent tasks</a:t>
            </a:r>
          </a:p>
          <a:p>
            <a:r>
              <a:rPr lang="en-US" altLang="ja-JP">
                <a:ea typeface="ＭＳ Ｐゴシック" pitchFamily="34" charset="-128"/>
              </a:rPr>
              <a:t>Intelligent Programs</a:t>
            </a:r>
          </a:p>
          <a:p>
            <a:pPr lvl="1"/>
            <a:r>
              <a:rPr lang="en-US" altLang="ja-JP">
                <a:ea typeface="ＭＳ Ｐゴシック" pitchFamily="34" charset="-128"/>
              </a:rPr>
              <a:t>Programs conducting specific intelligent tasks</a:t>
            </a: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2133600" y="54864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/>
              <a:t>Input</a:t>
            </a:r>
          </a:p>
        </p:txBody>
      </p:sp>
      <p:sp>
        <p:nvSpPr>
          <p:cNvPr id="172037" name="Line 5"/>
          <p:cNvSpPr>
            <a:spLocks noChangeShapeType="1"/>
          </p:cNvSpPr>
          <p:nvPr/>
        </p:nvSpPr>
        <p:spPr bwMode="auto">
          <a:xfrm>
            <a:off x="3540125" y="5700713"/>
            <a:ext cx="20574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72038" name="Text Box 6"/>
          <p:cNvSpPr txBox="1">
            <a:spLocks noChangeArrowheads="1"/>
          </p:cNvSpPr>
          <p:nvPr/>
        </p:nvSpPr>
        <p:spPr bwMode="auto">
          <a:xfrm>
            <a:off x="3733800" y="4862513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Intelligent Processing</a:t>
            </a:r>
          </a:p>
        </p:txBody>
      </p:sp>
      <p:sp>
        <p:nvSpPr>
          <p:cNvPr id="172039" name="Text Box 7"/>
          <p:cNvSpPr txBox="1">
            <a:spLocks noChangeArrowheads="1"/>
          </p:cNvSpPr>
          <p:nvPr/>
        </p:nvSpPr>
        <p:spPr bwMode="auto">
          <a:xfrm>
            <a:off x="5867400" y="54864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/>
              <a:t>Output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 autoUpdateAnimBg="0"/>
      <p:bldP spid="172036" grpId="0" autoUpdateAnimBg="0"/>
      <p:bldP spid="172037" grpId="0" animBg="1"/>
      <p:bldP spid="172038" grpId="0" autoUpdateAnimBg="0"/>
      <p:bldP spid="172039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SimSun" pitchFamily="2" charset="-122"/>
              </a:rPr>
              <a:t>Example </a:t>
            </a:r>
            <a:r>
              <a:rPr lang="en-US" altLang="zh-CN" sz="3600" dirty="0" smtClean="0">
                <a:ea typeface="SimSun" pitchFamily="2" charset="-122"/>
              </a:rPr>
              <a:t>1: </a:t>
            </a:r>
            <a:r>
              <a:rPr lang="en-US" altLang="zh-CN" sz="3600" dirty="0">
                <a:ea typeface="SimSun" pitchFamily="2" charset="-122"/>
              </a:rPr>
              <a:t>Disease Classifier (1)</a:t>
            </a: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304800" y="2286000"/>
            <a:ext cx="4343400" cy="325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Preprocessed data of patient 1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Age = 67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Sex = 1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Chest pain type = 4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Resting blood pressure = 160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Serum cholestoral = 286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Fasting blood sugar = 0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…</a:t>
            </a:r>
          </a:p>
        </p:txBody>
      </p:sp>
      <p:sp>
        <p:nvSpPr>
          <p:cNvPr id="193540" name="Line 4"/>
          <p:cNvSpPr>
            <a:spLocks noChangeShapeType="1"/>
          </p:cNvSpPr>
          <p:nvPr/>
        </p:nvSpPr>
        <p:spPr bwMode="auto">
          <a:xfrm>
            <a:off x="4683125" y="3962400"/>
            <a:ext cx="20574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3541" name="Text Box 5"/>
          <p:cNvSpPr txBox="1">
            <a:spLocks noChangeArrowheads="1"/>
          </p:cNvSpPr>
          <p:nvPr/>
        </p:nvSpPr>
        <p:spPr bwMode="auto">
          <a:xfrm>
            <a:off x="4724400" y="3367088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Classification</a:t>
            </a:r>
          </a:p>
        </p:txBody>
      </p:sp>
      <p:sp>
        <p:nvSpPr>
          <p:cNvPr id="193542" name="Text Box 6"/>
          <p:cNvSpPr txBox="1">
            <a:spLocks noChangeArrowheads="1"/>
          </p:cNvSpPr>
          <p:nvPr/>
        </p:nvSpPr>
        <p:spPr bwMode="auto">
          <a:xfrm>
            <a:off x="6781800" y="3748088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Presence = 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 autoUpdateAnimBg="0"/>
      <p:bldP spid="193540" grpId="0" animBg="1"/>
      <p:bldP spid="193541" grpId="0" autoUpdateAnimBg="0"/>
      <p:bldP spid="19354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SimSun" pitchFamily="2" charset="-122"/>
              </a:rPr>
              <a:t>Example </a:t>
            </a:r>
            <a:r>
              <a:rPr lang="en-US" altLang="zh-CN" sz="3600" dirty="0" smtClean="0">
                <a:ea typeface="SimSun" pitchFamily="2" charset="-122"/>
              </a:rPr>
              <a:t>1: </a:t>
            </a:r>
            <a:r>
              <a:rPr lang="en-US" altLang="zh-CN" sz="3600" dirty="0">
                <a:ea typeface="SimSun" pitchFamily="2" charset="-122"/>
              </a:rPr>
              <a:t>Disease Classifier (2)</a:t>
            </a:r>
          </a:p>
        </p:txBody>
      </p:sp>
      <p:sp>
        <p:nvSpPr>
          <p:cNvPr id="195587" name="Text Box 3"/>
          <p:cNvSpPr txBox="1">
            <a:spLocks noChangeArrowheads="1"/>
          </p:cNvSpPr>
          <p:nvPr/>
        </p:nvSpPr>
        <p:spPr bwMode="auto">
          <a:xfrm>
            <a:off x="304800" y="2286000"/>
            <a:ext cx="4343400" cy="325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Preprocessed data of patient 2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Age = 63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Sex = 1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Chest pain type = 1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Resting blood pressure = 145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Serum cholestoral = 233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Fasting blood sugar = 1</a:t>
            </a:r>
          </a:p>
          <a:p>
            <a:pPr>
              <a:spcBef>
                <a:spcPct val="50000"/>
              </a:spcBef>
            </a:pPr>
            <a:r>
              <a:rPr lang="en-US" altLang="zh-CN"/>
              <a:t>…</a:t>
            </a:r>
          </a:p>
        </p:txBody>
      </p:sp>
      <p:sp>
        <p:nvSpPr>
          <p:cNvPr id="195588" name="Line 4"/>
          <p:cNvSpPr>
            <a:spLocks noChangeShapeType="1"/>
          </p:cNvSpPr>
          <p:nvPr/>
        </p:nvSpPr>
        <p:spPr bwMode="auto">
          <a:xfrm>
            <a:off x="4683125" y="3962400"/>
            <a:ext cx="20574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5589" name="Text Box 5"/>
          <p:cNvSpPr txBox="1">
            <a:spLocks noChangeArrowheads="1"/>
          </p:cNvSpPr>
          <p:nvPr/>
        </p:nvSpPr>
        <p:spPr bwMode="auto">
          <a:xfrm>
            <a:off x="4724400" y="3367088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Classification</a:t>
            </a:r>
          </a:p>
        </p:txBody>
      </p:sp>
      <p:sp>
        <p:nvSpPr>
          <p:cNvPr id="195590" name="Text Box 6"/>
          <p:cNvSpPr txBox="1">
            <a:spLocks noChangeArrowheads="1"/>
          </p:cNvSpPr>
          <p:nvPr/>
        </p:nvSpPr>
        <p:spPr bwMode="auto">
          <a:xfrm>
            <a:off x="6781800" y="3748088"/>
            <a:ext cx="1600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/>
              <a:t>Presence = 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5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7" grpId="0" autoUpdateAnimBg="0"/>
      <p:bldP spid="195588" grpId="0" animBg="1"/>
      <p:bldP spid="195589" grpId="0" autoUpdateAnimBg="0"/>
      <p:bldP spid="19559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SimSun" pitchFamily="2" charset="-122"/>
              </a:rPr>
              <a:t>Example 3: Chess Program</a:t>
            </a:r>
          </a:p>
        </p:txBody>
      </p:sp>
      <p:sp>
        <p:nvSpPr>
          <p:cNvPr id="199683" name="Text Box 3"/>
          <p:cNvSpPr txBox="1">
            <a:spLocks noChangeArrowheads="1"/>
          </p:cNvSpPr>
          <p:nvPr/>
        </p:nvSpPr>
        <p:spPr bwMode="auto">
          <a:xfrm>
            <a:off x="6172200" y="3473450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Best move -New matrix</a:t>
            </a:r>
            <a:endParaRPr lang="en-US" altLang="zh-CN" sz="2000"/>
          </a:p>
        </p:txBody>
      </p:sp>
      <p:sp>
        <p:nvSpPr>
          <p:cNvPr id="199684" name="Line 4"/>
          <p:cNvSpPr>
            <a:spLocks noChangeShapeType="1"/>
          </p:cNvSpPr>
          <p:nvPr/>
        </p:nvSpPr>
        <p:spPr bwMode="auto">
          <a:xfrm flipH="1">
            <a:off x="3048000" y="3990975"/>
            <a:ext cx="29718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9685" name="Text Box 5"/>
          <p:cNvSpPr txBox="1">
            <a:spLocks noChangeArrowheads="1"/>
          </p:cNvSpPr>
          <p:nvPr/>
        </p:nvSpPr>
        <p:spPr bwMode="auto">
          <a:xfrm>
            <a:off x="3581400" y="4295775"/>
            <a:ext cx="1752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/>
              <a:t>Opponent’s playing his move</a:t>
            </a:r>
          </a:p>
        </p:txBody>
      </p:sp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533400" y="3457575"/>
            <a:ext cx="259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Matrix representing the current board</a:t>
            </a:r>
            <a:endParaRPr lang="en-US" altLang="zh-CN" sz="2000"/>
          </a:p>
        </p:txBody>
      </p:sp>
      <p:sp>
        <p:nvSpPr>
          <p:cNvPr id="199688" name="Line 8"/>
          <p:cNvSpPr>
            <a:spLocks noChangeShapeType="1"/>
          </p:cNvSpPr>
          <p:nvPr/>
        </p:nvSpPr>
        <p:spPr bwMode="auto">
          <a:xfrm flipV="1">
            <a:off x="3048000" y="3609975"/>
            <a:ext cx="2971800" cy="0"/>
          </a:xfrm>
          <a:prstGeom prst="line">
            <a:avLst/>
          </a:prstGeom>
          <a:noFill/>
          <a:ln w="127000">
            <a:solidFill>
              <a:srgbClr val="00FF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199689" name="Text Box 9"/>
          <p:cNvSpPr txBox="1">
            <a:spLocks noChangeArrowheads="1"/>
          </p:cNvSpPr>
          <p:nvPr/>
        </p:nvSpPr>
        <p:spPr bwMode="auto">
          <a:xfrm>
            <a:off x="3581400" y="2771775"/>
            <a:ext cx="1752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/>
              <a:t>Searching and evaluating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9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autoUpdateAnimBg="0"/>
      <p:bldP spid="199684" grpId="0" animBg="1"/>
      <p:bldP spid="199685" grpId="0" autoUpdateAnimBg="0"/>
      <p:bldP spid="199687" grpId="0" autoUpdateAnimBg="0"/>
      <p:bldP spid="199688" grpId="0" animBg="1"/>
      <p:bldP spid="199689" grpId="0" autoUpdateAnimBg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237</TotalTime>
  <Words>664</Words>
  <Application>Microsoft Office PowerPoint</Application>
  <PresentationFormat>On-screen Show (4:3)</PresentationFormat>
  <Paragraphs>235</Paragraphs>
  <Slides>45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Solstice</vt:lpstr>
      <vt:lpstr>MACHINE LEARNING</vt:lpstr>
      <vt:lpstr>Intelligence</vt:lpstr>
      <vt:lpstr>Example 1: Disease Diagnosis (1)</vt:lpstr>
      <vt:lpstr>Example 1: Disease Diagnosis (2)</vt:lpstr>
      <vt:lpstr>Example 2: Chess Playing</vt:lpstr>
      <vt:lpstr>Artificial Intelligence</vt:lpstr>
      <vt:lpstr>Example 1: Disease Classifier (1)</vt:lpstr>
      <vt:lpstr>Example 1: Disease Classifier (2)</vt:lpstr>
      <vt:lpstr>Example 3: Chess Program</vt:lpstr>
      <vt:lpstr>Slide 10</vt:lpstr>
      <vt:lpstr>Machine Learning</vt:lpstr>
      <vt:lpstr>Example 1: Disease Diagnosis</vt:lpstr>
      <vt:lpstr>Example 2: Chess Playing</vt:lpstr>
      <vt:lpstr>Types of Learning</vt:lpstr>
      <vt:lpstr>Slide 15</vt:lpstr>
      <vt:lpstr>LINEAR REGRESSION</vt:lpstr>
      <vt:lpstr>Slide 17</vt:lpstr>
      <vt:lpstr>Slide 18</vt:lpstr>
      <vt:lpstr>Slide 19</vt:lpstr>
      <vt:lpstr>NAÏVE BAYES ALGORITHM</vt:lpstr>
      <vt:lpstr>Slide 21</vt:lpstr>
      <vt:lpstr>Slide 22</vt:lpstr>
      <vt:lpstr>DECISION TREE</vt:lpstr>
      <vt:lpstr>Slide 24</vt:lpstr>
      <vt:lpstr>Slide 25</vt:lpstr>
      <vt:lpstr>LOGISTIC REGRESSION</vt:lpstr>
      <vt:lpstr>Slide 27</vt:lpstr>
      <vt:lpstr>NEURAL NETWORK</vt:lpstr>
      <vt:lpstr>Slide 29</vt:lpstr>
      <vt:lpstr>Slide 30</vt:lpstr>
      <vt:lpstr>Slide 31</vt:lpstr>
      <vt:lpstr>KERNEL TRICK</vt:lpstr>
      <vt:lpstr>Slide 33</vt:lpstr>
      <vt:lpstr>Slide 34</vt:lpstr>
      <vt:lpstr>K MEANS CLUSTERING</vt:lpstr>
      <vt:lpstr>Slide 36</vt:lpstr>
      <vt:lpstr>HIERARICHICAL  CLUSTERING</vt:lpstr>
      <vt:lpstr>Slide 38</vt:lpstr>
      <vt:lpstr>Algorithms</vt:lpstr>
      <vt:lpstr>Machine learning structure</vt:lpstr>
      <vt:lpstr>Machine learning structure</vt:lpstr>
      <vt:lpstr>Learning techniques</vt:lpstr>
      <vt:lpstr>Learning techniques</vt:lpstr>
      <vt:lpstr>Learning techniques</vt:lpstr>
      <vt:lpstr>Applications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Kowcika A</dc:creator>
  <cp:lastModifiedBy>Kowcika A</cp:lastModifiedBy>
  <cp:revision>92</cp:revision>
  <dcterms:created xsi:type="dcterms:W3CDTF">2006-08-16T00:00:00Z</dcterms:created>
  <dcterms:modified xsi:type="dcterms:W3CDTF">2017-08-04T05:12:39Z</dcterms:modified>
</cp:coreProperties>
</file>